
<file path=[Content_Types].xml><?xml version="1.0" encoding="utf-8"?>
<Types xmlns="http://schemas.openxmlformats.org/package/2006/content-types">
  <Default Extension="png" ContentType="image/png"/>
  <Default Extension="mp3" ContentType="audio/mpeg"/>
  <Default Extension="mov" ContentType="video/quicktime"/>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333" r:id="rId3"/>
    <p:sldId id="257" r:id="rId4"/>
    <p:sldId id="263" r:id="rId5"/>
    <p:sldId id="258" r:id="rId6"/>
    <p:sldId id="259" r:id="rId7"/>
    <p:sldId id="290" r:id="rId8"/>
    <p:sldId id="260" r:id="rId9"/>
    <p:sldId id="261" r:id="rId10"/>
    <p:sldId id="264" r:id="rId11"/>
    <p:sldId id="265" r:id="rId12"/>
    <p:sldId id="266" r:id="rId13"/>
    <p:sldId id="272" r:id="rId14"/>
    <p:sldId id="274" r:id="rId15"/>
    <p:sldId id="276" r:id="rId16"/>
    <p:sldId id="277" r:id="rId17"/>
    <p:sldId id="278" r:id="rId18"/>
    <p:sldId id="279" r:id="rId19"/>
    <p:sldId id="280" r:id="rId20"/>
    <p:sldId id="281" r:id="rId21"/>
    <p:sldId id="289" r:id="rId22"/>
    <p:sldId id="275" r:id="rId23"/>
    <p:sldId id="283" r:id="rId24"/>
    <p:sldId id="284" r:id="rId25"/>
    <p:sldId id="318" r:id="rId26"/>
    <p:sldId id="293" r:id="rId27"/>
    <p:sldId id="294" r:id="rId28"/>
    <p:sldId id="419" r:id="rId29"/>
    <p:sldId id="297" r:id="rId30"/>
    <p:sldId id="296" r:id="rId31"/>
    <p:sldId id="336" r:id="rId32"/>
    <p:sldId id="321" r:id="rId33"/>
    <p:sldId id="322" r:id="rId34"/>
    <p:sldId id="335" r:id="rId35"/>
    <p:sldId id="334" r:id="rId36"/>
    <p:sldId id="287" r:id="rId37"/>
    <p:sldId id="288" r:id="rId38"/>
    <p:sldId id="332" r:id="rId39"/>
    <p:sldId id="518" r:id="rId40"/>
    <p:sldId id="521" r:id="rId41"/>
    <p:sldId id="295" r:id="rId42"/>
    <p:sldId id="325" r:id="rId43"/>
    <p:sldId id="349" r:id="rId44"/>
    <p:sldId id="510" r:id="rId45"/>
    <p:sldId id="34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5" autoAdjust="0"/>
    <p:restoredTop sz="86422" autoAdjust="0"/>
  </p:normalViewPr>
  <p:slideViewPr>
    <p:cSldViewPr snapToGrid="0" snapToObjects="1">
      <p:cViewPr varScale="1">
        <p:scale>
          <a:sx n="94" d="100"/>
          <a:sy n="94" d="100"/>
        </p:scale>
        <p:origin x="2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77015E-E856-8942-9FD7-D2BCF2F3BFCE}" type="datetimeFigureOut">
              <a:rPr lang="en-US" smtClean="0"/>
              <a:t>5/7/2019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16C8A8-BC8B-074C-8CF8-C94EC5595B2F}" type="slidenum">
              <a:rPr lang="en-US" smtClean="0"/>
              <a:t>‹#›</a:t>
            </a:fld>
            <a:endParaRPr lang="en-US"/>
          </a:p>
        </p:txBody>
      </p:sp>
    </p:spTree>
    <p:extLst>
      <p:ext uri="{BB962C8B-B14F-4D97-AF65-F5344CB8AC3E}">
        <p14:creationId xmlns:p14="http://schemas.microsoft.com/office/powerpoint/2010/main" val="1065176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35FFD4-92B2-1E4B-932E-CB3ED942ABCB}" type="datetimeFigureOut">
              <a:rPr lang="en-US" smtClean="0"/>
              <a:t>5/7/2019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D368B-DCA6-DC48-8DFA-D56A71BE3DF2}" type="slidenum">
              <a:rPr lang="en-US" smtClean="0"/>
              <a:t>‹#›</a:t>
            </a:fld>
            <a:endParaRPr lang="en-US"/>
          </a:p>
        </p:txBody>
      </p:sp>
    </p:spTree>
    <p:extLst>
      <p:ext uri="{BB962C8B-B14F-4D97-AF65-F5344CB8AC3E}">
        <p14:creationId xmlns:p14="http://schemas.microsoft.com/office/powerpoint/2010/main" val="2406466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 birders don’t focus on field marks and plumage detail</a:t>
            </a:r>
          </a:p>
          <a:p>
            <a:endParaRPr lang="en-US" dirty="0"/>
          </a:p>
          <a:p>
            <a:r>
              <a:rPr lang="en-US" dirty="0"/>
              <a:t>What group of birds</a:t>
            </a:r>
            <a:r>
              <a:rPr lang="en-US" baseline="0" dirty="0"/>
              <a:t> does this one belong to?</a:t>
            </a:r>
          </a:p>
          <a:p>
            <a:r>
              <a:rPr lang="en-US" baseline="0" dirty="0"/>
              <a:t>What is the overall size, sparrow, robin, crow, goose</a:t>
            </a:r>
          </a:p>
          <a:p>
            <a:r>
              <a:rPr lang="en-US" baseline="0" dirty="0"/>
              <a:t>What do the body parts look like</a:t>
            </a:r>
          </a:p>
          <a:p>
            <a:r>
              <a:rPr lang="en-US" baseline="0" dirty="0"/>
              <a:t>	Head shape and size</a:t>
            </a:r>
          </a:p>
          <a:p>
            <a:r>
              <a:rPr lang="en-US" baseline="0" dirty="0"/>
              <a:t>	bill shape and size</a:t>
            </a:r>
          </a:p>
          <a:p>
            <a:r>
              <a:rPr lang="en-US" baseline="0" dirty="0"/>
              <a:t>	Wing length and shape</a:t>
            </a:r>
          </a:p>
          <a:p>
            <a:r>
              <a:rPr lang="en-US" baseline="0" dirty="0"/>
              <a:t>	Tale length and sharp</a:t>
            </a:r>
          </a:p>
          <a:p>
            <a:endParaRPr lang="en-US" baseline="0" dirty="0"/>
          </a:p>
          <a:p>
            <a:r>
              <a:rPr lang="en-US" baseline="0" dirty="0"/>
              <a:t>Color Pattern</a:t>
            </a:r>
          </a:p>
          <a:p>
            <a:r>
              <a:rPr lang="en-US" baseline="0" dirty="0"/>
              <a:t>	Not the details of color but the big picture of color</a:t>
            </a:r>
          </a:p>
          <a:p>
            <a:r>
              <a:rPr lang="en-US" baseline="0" dirty="0"/>
              <a:t>	Where is the color found, how much</a:t>
            </a:r>
          </a:p>
          <a:p>
            <a:r>
              <a:rPr lang="en-US" baseline="0" dirty="0"/>
              <a:t>	What kind of patterns does it form</a:t>
            </a:r>
          </a:p>
          <a:p>
            <a:r>
              <a:rPr lang="en-US" baseline="0" dirty="0"/>
              <a:t>	Need to know the parts of the bird to describe this</a:t>
            </a:r>
          </a:p>
          <a:p>
            <a:endParaRPr lang="en-US" baseline="0" dirty="0"/>
          </a:p>
          <a:p>
            <a:r>
              <a:rPr lang="en-US" baseline="0" dirty="0"/>
              <a:t>Behaviors</a:t>
            </a:r>
          </a:p>
          <a:p>
            <a:r>
              <a:rPr lang="en-US" baseline="0" dirty="0"/>
              <a:t>	Foraging</a:t>
            </a:r>
          </a:p>
          <a:p>
            <a:r>
              <a:rPr lang="en-US" baseline="0" dirty="0"/>
              <a:t>	Flight</a:t>
            </a:r>
          </a:p>
          <a:p>
            <a:r>
              <a:rPr lang="en-US" baseline="0" dirty="0"/>
              <a:t>	how it moves</a:t>
            </a:r>
          </a:p>
          <a:p>
            <a:endParaRPr lang="en-US" baseline="0" dirty="0"/>
          </a:p>
          <a:p>
            <a:r>
              <a:rPr lang="en-US" baseline="0" dirty="0"/>
              <a:t>Habitat</a:t>
            </a:r>
          </a:p>
          <a:p>
            <a:r>
              <a:rPr lang="en-US" baseline="0" dirty="0"/>
              <a:t>	wetlands</a:t>
            </a:r>
          </a:p>
          <a:p>
            <a:r>
              <a:rPr lang="en-US" baseline="0" dirty="0"/>
              <a:t>	woods</a:t>
            </a:r>
          </a:p>
          <a:p>
            <a:r>
              <a:rPr lang="en-US" baseline="0" dirty="0"/>
              <a:t>	grasslands</a:t>
            </a:r>
          </a:p>
          <a:p>
            <a:r>
              <a:rPr lang="en-US" baseline="0" dirty="0"/>
              <a:t>	urban – suburban area</a:t>
            </a:r>
          </a:p>
          <a:p>
            <a:endParaRPr lang="en-US" baseline="0" dirty="0"/>
          </a:p>
          <a:p>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1</a:t>
            </a:fld>
            <a:endParaRPr lang="en-US"/>
          </a:p>
        </p:txBody>
      </p:sp>
    </p:spTree>
    <p:extLst>
      <p:ext uri="{BB962C8B-B14F-4D97-AF65-F5344CB8AC3E}">
        <p14:creationId xmlns:p14="http://schemas.microsoft.com/office/powerpoint/2010/main" val="211993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 pattern of feathers, where found</a:t>
            </a:r>
          </a:p>
          <a:p>
            <a:endParaRPr lang="en-US" dirty="0"/>
          </a:p>
          <a:p>
            <a:r>
              <a:rPr lang="en-US" dirty="0"/>
              <a:t>Bill shape and size</a:t>
            </a:r>
          </a:p>
          <a:p>
            <a:endParaRPr lang="en-US" dirty="0"/>
          </a:p>
          <a:p>
            <a:r>
              <a:rPr lang="en-US" dirty="0"/>
              <a:t>What is happening around the eye</a:t>
            </a:r>
          </a:p>
          <a:p>
            <a:r>
              <a:rPr lang="en-US" dirty="0"/>
              <a:t>	eye ring</a:t>
            </a:r>
          </a:p>
          <a:p>
            <a:r>
              <a:rPr lang="en-US" dirty="0"/>
              <a:t>	spectacles</a:t>
            </a:r>
          </a:p>
        </p:txBody>
      </p:sp>
      <p:sp>
        <p:nvSpPr>
          <p:cNvPr id="4" name="Slide Number Placeholder 3"/>
          <p:cNvSpPr>
            <a:spLocks noGrp="1"/>
          </p:cNvSpPr>
          <p:nvPr>
            <p:ph type="sldNum" sz="quarter" idx="10"/>
          </p:nvPr>
        </p:nvSpPr>
        <p:spPr/>
        <p:txBody>
          <a:bodyPr/>
          <a:lstStyle/>
          <a:p>
            <a:fld id="{148D368B-DCA6-DC48-8DFA-D56A71BE3DF2}" type="slidenum">
              <a:rPr lang="en-US" smtClean="0"/>
              <a:t>13</a:t>
            </a:fld>
            <a:endParaRPr lang="en-US"/>
          </a:p>
        </p:txBody>
      </p:sp>
    </p:spTree>
    <p:extLst>
      <p:ext uri="{BB962C8B-B14F-4D97-AF65-F5344CB8AC3E}">
        <p14:creationId xmlns:p14="http://schemas.microsoft.com/office/powerpoint/2010/main" val="152712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you are doing an</a:t>
            </a:r>
            <a:r>
              <a:rPr lang="en-US" baseline="0" dirty="0"/>
              <a:t> inventory, not trying to memorize these details on species.  You’re trying to see that key characteristics so when you look the bird up you have that knowledge.  Learning to recognize these without looking them up will come with time.  Right now, it is the big picture and making that inventory so you have you set of information on a species.</a:t>
            </a:r>
          </a:p>
          <a:p>
            <a:endParaRPr lang="en-US" baseline="0" dirty="0"/>
          </a:p>
          <a:p>
            <a:endParaRPr lang="en-US" dirty="0"/>
          </a:p>
          <a:p>
            <a:endParaRPr lang="en-US" dirty="0"/>
          </a:p>
          <a:p>
            <a:r>
              <a:rPr lang="en-US" dirty="0"/>
              <a:t>Ruby-crowned Kinglet</a:t>
            </a:r>
          </a:p>
          <a:p>
            <a:r>
              <a:rPr lang="en-US" dirty="0"/>
              <a:t>   wing bars</a:t>
            </a:r>
          </a:p>
          <a:p>
            <a:r>
              <a:rPr lang="en-US" dirty="0"/>
              <a:t>   eye </a:t>
            </a:r>
            <a:r>
              <a:rPr lang="en-US" dirty="0" err="1"/>
              <a:t>rign</a:t>
            </a:r>
            <a:endParaRPr lang="en-US" dirty="0"/>
          </a:p>
          <a:p>
            <a:r>
              <a:rPr lang="en-US" dirty="0"/>
              <a:t>   small bill</a:t>
            </a:r>
          </a:p>
          <a:p>
            <a:r>
              <a:rPr lang="en-US" dirty="0"/>
              <a:t>   olive gray both and underside, lighter belly</a:t>
            </a:r>
          </a:p>
          <a:p>
            <a:endParaRPr lang="en-US" dirty="0"/>
          </a:p>
          <a:p>
            <a:endParaRPr lang="en-US" dirty="0"/>
          </a:p>
          <a:p>
            <a:r>
              <a:rPr lang="en-US" dirty="0"/>
              <a:t>Orange-crowned Warbler</a:t>
            </a:r>
          </a:p>
          <a:p>
            <a:r>
              <a:rPr lang="en-US" dirty="0"/>
              <a:t>	NO</a:t>
            </a:r>
            <a:r>
              <a:rPr lang="en-US" baseline="0" dirty="0"/>
              <a:t> wing bars</a:t>
            </a:r>
          </a:p>
          <a:p>
            <a:r>
              <a:rPr lang="en-US" baseline="0" dirty="0"/>
              <a:t>          more of a yellowish ting to underside, although there is lots of variation in the amount that you see</a:t>
            </a:r>
          </a:p>
          <a:p>
            <a:r>
              <a:rPr lang="en-US" baseline="0" dirty="0"/>
              <a:t>         Eye ring</a:t>
            </a:r>
            <a:endParaRPr lang="en-US" dirty="0"/>
          </a:p>
          <a:p>
            <a:endParaRPr lang="en-US" dirty="0"/>
          </a:p>
          <a:p>
            <a:r>
              <a:rPr lang="en-US" baseline="0" dirty="0"/>
              <a:t>Lazuli Bunting &amp; Western Bluebird</a:t>
            </a:r>
          </a:p>
          <a:p>
            <a:r>
              <a:rPr lang="en-US" baseline="0" dirty="0"/>
              <a:t>Wing bars on the Lazuli Bunting  (Western and Mountain Bluebirds don’t have wing bars)</a:t>
            </a:r>
          </a:p>
          <a:p>
            <a:r>
              <a:rPr lang="en-US" dirty="0"/>
              <a:t> Bill shape,</a:t>
            </a:r>
          </a:p>
          <a:p>
            <a:r>
              <a:rPr lang="en-US" dirty="0"/>
              <a:t>   How they hold their bodies, sometimes</a:t>
            </a:r>
            <a:r>
              <a:rPr lang="en-US" baseline="0" dirty="0"/>
              <a:t> that is hard to see, but is a good characteristic, they sit differently.</a:t>
            </a:r>
          </a:p>
          <a:p>
            <a:endParaRPr lang="en-US" baseline="0" dirty="0"/>
          </a:p>
          <a:p>
            <a:r>
              <a:rPr lang="en-US" baseline="0" dirty="0"/>
              <a:t>Two Ducks</a:t>
            </a:r>
          </a:p>
          <a:p>
            <a:r>
              <a:rPr lang="en-US" baseline="0" dirty="0"/>
              <a:t>	Both have green on their head, coming from the eye area and extending backwards</a:t>
            </a:r>
          </a:p>
          <a:p>
            <a:r>
              <a:rPr lang="en-US" baseline="0" dirty="0"/>
              <a:t>          The wings and other patterns are different.</a:t>
            </a:r>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14</a:t>
            </a:fld>
            <a:endParaRPr lang="en-US"/>
          </a:p>
        </p:txBody>
      </p:sp>
    </p:spTree>
    <p:extLst>
      <p:ext uri="{BB962C8B-B14F-4D97-AF65-F5344CB8AC3E}">
        <p14:creationId xmlns:p14="http://schemas.microsoft.com/office/powerpoint/2010/main" val="872188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diversity of bills.</a:t>
            </a:r>
          </a:p>
        </p:txBody>
      </p:sp>
      <p:sp>
        <p:nvSpPr>
          <p:cNvPr id="4" name="Slide Number Placeholder 3"/>
          <p:cNvSpPr>
            <a:spLocks noGrp="1"/>
          </p:cNvSpPr>
          <p:nvPr>
            <p:ph type="sldNum" sz="quarter" idx="10"/>
          </p:nvPr>
        </p:nvSpPr>
        <p:spPr/>
        <p:txBody>
          <a:bodyPr/>
          <a:lstStyle/>
          <a:p>
            <a:fld id="{148D368B-DCA6-DC48-8DFA-D56A71BE3DF2}" type="slidenum">
              <a:rPr lang="en-US" smtClean="0"/>
              <a:t>15</a:t>
            </a:fld>
            <a:endParaRPr lang="en-US"/>
          </a:p>
        </p:txBody>
      </p:sp>
    </p:spTree>
    <p:extLst>
      <p:ext uri="{BB962C8B-B14F-4D97-AF65-F5344CB8AC3E}">
        <p14:creationId xmlns:p14="http://schemas.microsoft.com/office/powerpoint/2010/main" val="61175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Dipper</a:t>
            </a:r>
          </a:p>
          <a:p>
            <a:r>
              <a:rPr lang="en-US" dirty="0"/>
              <a:t>Pacific Wren</a:t>
            </a:r>
          </a:p>
          <a:p>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17</a:t>
            </a:fld>
            <a:endParaRPr lang="en-US"/>
          </a:p>
        </p:txBody>
      </p:sp>
    </p:spTree>
    <p:extLst>
      <p:ext uri="{BB962C8B-B14F-4D97-AF65-F5344CB8AC3E}">
        <p14:creationId xmlns:p14="http://schemas.microsoft.com/office/powerpoint/2010/main" val="62857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Swallows,</a:t>
            </a:r>
          </a:p>
          <a:p>
            <a:r>
              <a:rPr lang="en-US" dirty="0"/>
              <a:t>Hawks</a:t>
            </a:r>
          </a:p>
          <a:p>
            <a:r>
              <a:rPr lang="en-US" dirty="0"/>
              <a:t>Plovers </a:t>
            </a:r>
            <a:r>
              <a:rPr lang="en-US" dirty="0" err="1"/>
              <a:t>vs</a:t>
            </a:r>
            <a:r>
              <a:rPr lang="en-US" dirty="0"/>
              <a:t>  </a:t>
            </a:r>
            <a:r>
              <a:rPr lang="en-US" dirty="0" err="1"/>
              <a:t>dowitchers</a:t>
            </a:r>
            <a:endParaRPr lang="en-US" dirty="0"/>
          </a:p>
          <a:p>
            <a:r>
              <a:rPr lang="en-US" dirty="0"/>
              <a:t>Brown creepers, nuthatches, woodpeckers</a:t>
            </a:r>
          </a:p>
          <a:p>
            <a:r>
              <a:rPr lang="en-US" dirty="0"/>
              <a:t>Feeders</a:t>
            </a:r>
          </a:p>
          <a:p>
            <a:r>
              <a:rPr lang="en-US" dirty="0"/>
              <a:t>	Sparrows</a:t>
            </a:r>
            <a:r>
              <a:rPr lang="en-US" baseline="0" dirty="0"/>
              <a:t> on the ground, scratching</a:t>
            </a:r>
          </a:p>
          <a:p>
            <a:r>
              <a:rPr lang="en-US" baseline="0" dirty="0"/>
              <a:t>	Chickadees flying in and out of a feeder</a:t>
            </a:r>
          </a:p>
          <a:p>
            <a:r>
              <a:rPr lang="en-US" baseline="0" dirty="0"/>
              <a:t>	Finches just sitting on the feeder, eating away.</a:t>
            </a:r>
          </a:p>
          <a:p>
            <a:endParaRPr lang="en-US" baseline="0" dirty="0"/>
          </a:p>
          <a:p>
            <a:r>
              <a:rPr lang="en-US" baseline="0" dirty="0"/>
              <a:t>Woodpeckers</a:t>
            </a:r>
          </a:p>
          <a:p>
            <a:endParaRPr lang="en-US" baseline="0" dirty="0"/>
          </a:p>
          <a:p>
            <a:r>
              <a:rPr lang="en-US" baseline="0" dirty="0"/>
              <a:t>Bushtits</a:t>
            </a:r>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18</a:t>
            </a:fld>
            <a:endParaRPr lang="en-US"/>
          </a:p>
        </p:txBody>
      </p:sp>
    </p:spTree>
    <p:extLst>
      <p:ext uri="{BB962C8B-B14F-4D97-AF65-F5344CB8AC3E}">
        <p14:creationId xmlns:p14="http://schemas.microsoft.com/office/powerpoint/2010/main" val="206325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Eagles </a:t>
            </a:r>
            <a:r>
              <a:rPr lang="en-US" dirty="0" err="1"/>
              <a:t>vs</a:t>
            </a:r>
            <a:r>
              <a:rPr lang="en-US" dirty="0"/>
              <a:t> Turkey Vultures</a:t>
            </a:r>
          </a:p>
          <a:p>
            <a:r>
              <a:rPr lang="en-US" dirty="0"/>
              <a:t>Terns</a:t>
            </a:r>
          </a:p>
          <a:p>
            <a:r>
              <a:rPr lang="en-US" dirty="0"/>
              <a:t>Short-eared owls</a:t>
            </a:r>
          </a:p>
          <a:p>
            <a:r>
              <a:rPr lang="en-US" dirty="0"/>
              <a:t>Fast moving flocks</a:t>
            </a:r>
          </a:p>
          <a:p>
            <a:r>
              <a:rPr lang="en-US" dirty="0"/>
              <a:t>Swift </a:t>
            </a:r>
            <a:r>
              <a:rPr lang="en-US" dirty="0" err="1"/>
              <a:t>vs</a:t>
            </a:r>
            <a:r>
              <a:rPr lang="en-US" dirty="0"/>
              <a:t> Swallows – very different</a:t>
            </a:r>
          </a:p>
          <a:p>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19</a:t>
            </a:fld>
            <a:endParaRPr lang="en-US"/>
          </a:p>
        </p:txBody>
      </p:sp>
    </p:spTree>
    <p:extLst>
      <p:ext uri="{BB962C8B-B14F-4D97-AF65-F5344CB8AC3E}">
        <p14:creationId xmlns:p14="http://schemas.microsoft.com/office/powerpoint/2010/main" val="3261794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D368B-DCA6-DC48-8DFA-D56A71BE3DF2}" type="slidenum">
              <a:rPr lang="en-US" smtClean="0"/>
              <a:t>21</a:t>
            </a:fld>
            <a:endParaRPr lang="en-US"/>
          </a:p>
        </p:txBody>
      </p:sp>
    </p:spTree>
    <p:extLst>
      <p:ext uri="{BB962C8B-B14F-4D97-AF65-F5344CB8AC3E}">
        <p14:creationId xmlns:p14="http://schemas.microsoft.com/office/powerpoint/2010/main" val="2360705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call notes of the black-capped chickadee and the two note songs.  Note the repeat notes</a:t>
            </a:r>
          </a:p>
          <a:p>
            <a:endParaRPr lang="en-US" dirty="0"/>
          </a:p>
          <a:p>
            <a:endParaRPr lang="en-US" dirty="0"/>
          </a:p>
          <a:p>
            <a:r>
              <a:rPr lang="en-US" dirty="0"/>
              <a:t>Repeat Notes of two part song.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Contains repetitions or duplicate notes or phrases</a:t>
            </a:r>
          </a:p>
          <a:p>
            <a:endParaRPr lang="en-US" dirty="0"/>
          </a:p>
        </p:txBody>
      </p:sp>
      <p:sp>
        <p:nvSpPr>
          <p:cNvPr id="4" name="Slide Number Placeholder 3"/>
          <p:cNvSpPr>
            <a:spLocks noGrp="1"/>
          </p:cNvSpPr>
          <p:nvPr>
            <p:ph type="sldNum" sz="quarter" idx="5"/>
          </p:nvPr>
        </p:nvSpPr>
        <p:spPr/>
        <p:txBody>
          <a:bodyPr/>
          <a:lstStyle/>
          <a:p>
            <a:fld id="{0D877FD0-9903-D742-ADB1-91DFBCADCEF3}" type="slidenum">
              <a:rPr lang="en-US" smtClean="0"/>
              <a:t>22</a:t>
            </a:fld>
            <a:endParaRPr lang="en-US"/>
          </a:p>
        </p:txBody>
      </p:sp>
    </p:spTree>
    <p:extLst>
      <p:ext uri="{BB962C8B-B14F-4D97-AF65-F5344CB8AC3E}">
        <p14:creationId xmlns:p14="http://schemas.microsoft.com/office/powerpoint/2010/main" val="58602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D368B-DCA6-DC48-8DFA-D56A71BE3DF2}" type="slidenum">
              <a:rPr lang="en-US" smtClean="0"/>
              <a:t>26</a:t>
            </a:fld>
            <a:endParaRPr lang="en-US"/>
          </a:p>
        </p:txBody>
      </p:sp>
    </p:spTree>
    <p:extLst>
      <p:ext uri="{BB962C8B-B14F-4D97-AF65-F5344CB8AC3E}">
        <p14:creationId xmlns:p14="http://schemas.microsoft.com/office/powerpoint/2010/main" val="139046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D368B-DCA6-DC48-8DFA-D56A71BE3DF2}" type="slidenum">
              <a:rPr lang="en-US" smtClean="0"/>
              <a:t>27</a:t>
            </a:fld>
            <a:endParaRPr lang="en-US"/>
          </a:p>
        </p:txBody>
      </p:sp>
    </p:spTree>
    <p:extLst>
      <p:ext uri="{BB962C8B-B14F-4D97-AF65-F5344CB8AC3E}">
        <p14:creationId xmlns:p14="http://schemas.microsoft.com/office/powerpoint/2010/main" val="217822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D368B-DCA6-DC48-8DFA-D56A71BE3DF2}" type="slidenum">
              <a:rPr lang="en-US" smtClean="0"/>
              <a:t>2</a:t>
            </a:fld>
            <a:endParaRPr lang="en-US"/>
          </a:p>
        </p:txBody>
      </p:sp>
    </p:spTree>
    <p:extLst>
      <p:ext uri="{BB962C8B-B14F-4D97-AF65-F5344CB8AC3E}">
        <p14:creationId xmlns:p14="http://schemas.microsoft.com/office/powerpoint/2010/main" val="3512452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77FD0-9903-D742-ADB1-91DFBCADCEF3}" type="slidenum">
              <a:rPr lang="en-US" smtClean="0"/>
              <a:t>28</a:t>
            </a:fld>
            <a:endParaRPr lang="en-US"/>
          </a:p>
        </p:txBody>
      </p:sp>
    </p:spTree>
    <p:extLst>
      <p:ext uri="{BB962C8B-B14F-4D97-AF65-F5344CB8AC3E}">
        <p14:creationId xmlns:p14="http://schemas.microsoft.com/office/powerpoint/2010/main" val="4244960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same species.  Three pictures of males and one of female.</a:t>
            </a:r>
          </a:p>
        </p:txBody>
      </p:sp>
      <p:sp>
        <p:nvSpPr>
          <p:cNvPr id="4" name="Slide Number Placeholder 3"/>
          <p:cNvSpPr>
            <a:spLocks noGrp="1"/>
          </p:cNvSpPr>
          <p:nvPr>
            <p:ph type="sldNum" sz="quarter" idx="5"/>
          </p:nvPr>
        </p:nvSpPr>
        <p:spPr/>
        <p:txBody>
          <a:bodyPr/>
          <a:lstStyle/>
          <a:p>
            <a:fld id="{148D368B-DCA6-DC48-8DFA-D56A71BE3DF2}" type="slidenum">
              <a:rPr lang="en-US" smtClean="0"/>
              <a:t>29</a:t>
            </a:fld>
            <a:endParaRPr lang="en-US"/>
          </a:p>
        </p:txBody>
      </p:sp>
    </p:spTree>
    <p:extLst>
      <p:ext uri="{BB962C8B-B14F-4D97-AF65-F5344CB8AC3E}">
        <p14:creationId xmlns:p14="http://schemas.microsoft.com/office/powerpoint/2010/main" val="1667212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D368B-DCA6-DC48-8DFA-D56A71BE3DF2}" type="slidenum">
              <a:rPr lang="en-US" smtClean="0"/>
              <a:t>30</a:t>
            </a:fld>
            <a:endParaRPr lang="en-US"/>
          </a:p>
        </p:txBody>
      </p:sp>
    </p:spTree>
    <p:extLst>
      <p:ext uri="{BB962C8B-B14F-4D97-AF65-F5344CB8AC3E}">
        <p14:creationId xmlns:p14="http://schemas.microsoft.com/office/powerpoint/2010/main" val="2594817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D368B-DCA6-DC48-8DFA-D56A71BE3DF2}" type="slidenum">
              <a:rPr lang="en-US" smtClean="0"/>
              <a:t>31</a:t>
            </a:fld>
            <a:endParaRPr lang="en-US"/>
          </a:p>
        </p:txBody>
      </p:sp>
    </p:spTree>
    <p:extLst>
      <p:ext uri="{BB962C8B-B14F-4D97-AF65-F5344CB8AC3E}">
        <p14:creationId xmlns:p14="http://schemas.microsoft.com/office/powerpoint/2010/main" val="3982806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D368B-DCA6-DC48-8DFA-D56A71BE3DF2}" type="slidenum">
              <a:rPr lang="en-US" smtClean="0"/>
              <a:t>32</a:t>
            </a:fld>
            <a:endParaRPr lang="en-US"/>
          </a:p>
        </p:txBody>
      </p:sp>
    </p:spTree>
    <p:extLst>
      <p:ext uri="{BB962C8B-B14F-4D97-AF65-F5344CB8AC3E}">
        <p14:creationId xmlns:p14="http://schemas.microsoft.com/office/powerpoint/2010/main" val="3095690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D368B-DCA6-DC48-8DFA-D56A71BE3DF2}" type="slidenum">
              <a:rPr lang="en-US" smtClean="0"/>
              <a:t>33</a:t>
            </a:fld>
            <a:endParaRPr lang="en-US"/>
          </a:p>
        </p:txBody>
      </p:sp>
    </p:spTree>
    <p:extLst>
      <p:ext uri="{BB962C8B-B14F-4D97-AF65-F5344CB8AC3E}">
        <p14:creationId xmlns:p14="http://schemas.microsoft.com/office/powerpoint/2010/main" val="3057722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36</a:t>
            </a:fld>
            <a:endParaRPr lang="en-US"/>
          </a:p>
        </p:txBody>
      </p:sp>
    </p:spTree>
    <p:extLst>
      <p:ext uri="{BB962C8B-B14F-4D97-AF65-F5344CB8AC3E}">
        <p14:creationId xmlns:p14="http://schemas.microsoft.com/office/powerpoint/2010/main" val="261914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D368B-DCA6-DC48-8DFA-D56A71BE3DF2}" type="slidenum">
              <a:rPr lang="en-US" smtClean="0"/>
              <a:t>37</a:t>
            </a:fld>
            <a:endParaRPr lang="en-US"/>
          </a:p>
        </p:txBody>
      </p:sp>
    </p:spTree>
    <p:extLst>
      <p:ext uri="{BB962C8B-B14F-4D97-AF65-F5344CB8AC3E}">
        <p14:creationId xmlns:p14="http://schemas.microsoft.com/office/powerpoint/2010/main" val="3470069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D368B-DCA6-DC48-8DFA-D56A71BE3DF2}" type="slidenum">
              <a:rPr lang="en-US" smtClean="0"/>
              <a:t>38</a:t>
            </a:fld>
            <a:endParaRPr lang="en-US"/>
          </a:p>
        </p:txBody>
      </p:sp>
    </p:spTree>
    <p:extLst>
      <p:ext uri="{BB962C8B-B14F-4D97-AF65-F5344CB8AC3E}">
        <p14:creationId xmlns:p14="http://schemas.microsoft.com/office/powerpoint/2010/main" val="3933429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D368B-DCA6-DC48-8DFA-D56A71BE3DF2}" type="slidenum">
              <a:rPr lang="en-US" smtClean="0"/>
              <a:t>39</a:t>
            </a:fld>
            <a:endParaRPr lang="en-US"/>
          </a:p>
        </p:txBody>
      </p:sp>
    </p:spTree>
    <p:extLst>
      <p:ext uri="{BB962C8B-B14F-4D97-AF65-F5344CB8AC3E}">
        <p14:creationId xmlns:p14="http://schemas.microsoft.com/office/powerpoint/2010/main" val="365997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 birders don’t focus on field marks and plumage detail</a:t>
            </a:r>
          </a:p>
          <a:p>
            <a:endParaRPr lang="en-US" dirty="0"/>
          </a:p>
          <a:p>
            <a:r>
              <a:rPr lang="en-US" dirty="0"/>
              <a:t>What group of birds</a:t>
            </a:r>
            <a:r>
              <a:rPr lang="en-US" baseline="0" dirty="0"/>
              <a:t> does this one belong to?</a:t>
            </a:r>
          </a:p>
          <a:p>
            <a:r>
              <a:rPr lang="en-US" baseline="0" dirty="0"/>
              <a:t>What is the overall size, sparrow, robin, crow, goose</a:t>
            </a:r>
          </a:p>
          <a:p>
            <a:r>
              <a:rPr lang="en-US" baseline="0" dirty="0"/>
              <a:t>What do the body parts look like</a:t>
            </a:r>
          </a:p>
          <a:p>
            <a:r>
              <a:rPr lang="en-US" baseline="0" dirty="0"/>
              <a:t>	Head shape and size</a:t>
            </a:r>
          </a:p>
          <a:p>
            <a:r>
              <a:rPr lang="en-US" baseline="0" dirty="0"/>
              <a:t>	bill shape and size</a:t>
            </a:r>
          </a:p>
          <a:p>
            <a:r>
              <a:rPr lang="en-US" baseline="0" dirty="0"/>
              <a:t>	Wing length and shape</a:t>
            </a:r>
          </a:p>
          <a:p>
            <a:r>
              <a:rPr lang="en-US" baseline="0" dirty="0"/>
              <a:t>	Tale length and sharp</a:t>
            </a:r>
          </a:p>
          <a:p>
            <a:endParaRPr lang="en-US" baseline="0" dirty="0"/>
          </a:p>
          <a:p>
            <a:r>
              <a:rPr lang="en-US" baseline="0" dirty="0"/>
              <a:t>Color Pattern</a:t>
            </a:r>
          </a:p>
          <a:p>
            <a:r>
              <a:rPr lang="en-US" baseline="0" dirty="0"/>
              <a:t>	Not the details of color but the big picture of color</a:t>
            </a:r>
          </a:p>
          <a:p>
            <a:r>
              <a:rPr lang="en-US" baseline="0" dirty="0"/>
              <a:t>	Where is the color found, how much</a:t>
            </a:r>
          </a:p>
          <a:p>
            <a:r>
              <a:rPr lang="en-US" baseline="0" dirty="0"/>
              <a:t>	What kind of patterns does it form</a:t>
            </a:r>
          </a:p>
          <a:p>
            <a:r>
              <a:rPr lang="en-US" baseline="0" dirty="0"/>
              <a:t>	Need to know the parts of the bird to describe this</a:t>
            </a:r>
          </a:p>
          <a:p>
            <a:endParaRPr lang="en-US" baseline="0" dirty="0"/>
          </a:p>
          <a:p>
            <a:r>
              <a:rPr lang="en-US" baseline="0" dirty="0"/>
              <a:t>Behaviors</a:t>
            </a:r>
          </a:p>
          <a:p>
            <a:r>
              <a:rPr lang="en-US" baseline="0" dirty="0"/>
              <a:t>	Foraging</a:t>
            </a:r>
          </a:p>
          <a:p>
            <a:r>
              <a:rPr lang="en-US" baseline="0" dirty="0"/>
              <a:t>	Flight</a:t>
            </a:r>
          </a:p>
          <a:p>
            <a:r>
              <a:rPr lang="en-US" baseline="0" dirty="0"/>
              <a:t>	how it moves</a:t>
            </a:r>
          </a:p>
          <a:p>
            <a:endParaRPr lang="en-US" baseline="0" dirty="0"/>
          </a:p>
          <a:p>
            <a:r>
              <a:rPr lang="en-US" baseline="0" dirty="0"/>
              <a:t>Habitat</a:t>
            </a:r>
          </a:p>
          <a:p>
            <a:r>
              <a:rPr lang="en-US" baseline="0" dirty="0"/>
              <a:t>	wetlands</a:t>
            </a:r>
          </a:p>
          <a:p>
            <a:r>
              <a:rPr lang="en-US" baseline="0" dirty="0"/>
              <a:t>	woods</a:t>
            </a:r>
          </a:p>
          <a:p>
            <a:r>
              <a:rPr lang="en-US" baseline="0" dirty="0"/>
              <a:t>	grasslands</a:t>
            </a:r>
          </a:p>
          <a:p>
            <a:r>
              <a:rPr lang="en-US" baseline="0" dirty="0"/>
              <a:t>	urban – suburban area</a:t>
            </a:r>
          </a:p>
          <a:p>
            <a:endParaRPr lang="en-US" baseline="0" dirty="0"/>
          </a:p>
          <a:p>
            <a:endParaRPr lang="en-US" baseline="0" dirty="0"/>
          </a:p>
          <a:p>
            <a:r>
              <a:rPr lang="en-US" baseline="0" dirty="0"/>
              <a:t>It is about Observation and Not Memorization.</a:t>
            </a:r>
          </a:p>
          <a:p>
            <a:r>
              <a:rPr lang="en-US" baseline="0" dirty="0"/>
              <a:t>GOOD EXAMPLE:  Think about your family and friends. You can often recognize them when you see them across the street, on the other side of a crowd.  It is not because you memorized their characteristics. Your brain is really good at picking up lots of subconscious things that you get through observation. </a:t>
            </a:r>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3</a:t>
            </a:fld>
            <a:endParaRPr lang="en-US"/>
          </a:p>
        </p:txBody>
      </p:sp>
    </p:spTree>
    <p:extLst>
      <p:ext uri="{BB962C8B-B14F-4D97-AF65-F5344CB8AC3E}">
        <p14:creationId xmlns:p14="http://schemas.microsoft.com/office/powerpoint/2010/main" val="4242688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8D368B-DCA6-DC48-8DFA-D56A71BE3DF2}" type="slidenum">
              <a:rPr lang="en-US" smtClean="0"/>
              <a:t>41</a:t>
            </a:fld>
            <a:endParaRPr lang="en-US"/>
          </a:p>
        </p:txBody>
      </p:sp>
    </p:spTree>
    <p:extLst>
      <p:ext uri="{BB962C8B-B14F-4D97-AF65-F5344CB8AC3E}">
        <p14:creationId xmlns:p14="http://schemas.microsoft.com/office/powerpoint/2010/main" val="616357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Habitat helps to separate them.</a:t>
            </a:r>
          </a:p>
        </p:txBody>
      </p:sp>
      <p:sp>
        <p:nvSpPr>
          <p:cNvPr id="4" name="Slide Number Placeholder 3"/>
          <p:cNvSpPr>
            <a:spLocks noGrp="1"/>
          </p:cNvSpPr>
          <p:nvPr>
            <p:ph type="sldNum" sz="quarter" idx="10"/>
          </p:nvPr>
        </p:nvSpPr>
        <p:spPr/>
        <p:txBody>
          <a:bodyPr/>
          <a:lstStyle/>
          <a:p>
            <a:fld id="{148D368B-DCA6-DC48-8DFA-D56A71BE3DF2}" type="slidenum">
              <a:rPr lang="en-US" smtClean="0"/>
              <a:t>42</a:t>
            </a:fld>
            <a:endParaRPr lang="en-US"/>
          </a:p>
        </p:txBody>
      </p:sp>
    </p:spTree>
    <p:extLst>
      <p:ext uri="{BB962C8B-B14F-4D97-AF65-F5344CB8AC3E}">
        <p14:creationId xmlns:p14="http://schemas.microsoft.com/office/powerpoint/2010/main" val="2036028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77FD0-9903-D742-ADB1-91DFBCADCEF3}" type="slidenum">
              <a:rPr lang="en-US" smtClean="0"/>
              <a:t>43</a:t>
            </a:fld>
            <a:endParaRPr lang="en-US"/>
          </a:p>
        </p:txBody>
      </p:sp>
    </p:spTree>
    <p:extLst>
      <p:ext uri="{BB962C8B-B14F-4D97-AF65-F5344CB8AC3E}">
        <p14:creationId xmlns:p14="http://schemas.microsoft.com/office/powerpoint/2010/main" val="455740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77FD0-9903-D742-ADB1-91DFBCADCEF3}" type="slidenum">
              <a:rPr lang="en-US" smtClean="0"/>
              <a:t>44</a:t>
            </a:fld>
            <a:endParaRPr lang="en-US"/>
          </a:p>
        </p:txBody>
      </p:sp>
    </p:spTree>
    <p:extLst>
      <p:ext uri="{BB962C8B-B14F-4D97-AF65-F5344CB8AC3E}">
        <p14:creationId xmlns:p14="http://schemas.microsoft.com/office/powerpoint/2010/main" val="4082895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877FD0-9903-D742-ADB1-91DFBCADCEF3}" type="slidenum">
              <a:rPr lang="en-US" smtClean="0"/>
              <a:t>45</a:t>
            </a:fld>
            <a:endParaRPr lang="en-US"/>
          </a:p>
        </p:txBody>
      </p:sp>
    </p:spTree>
    <p:extLst>
      <p:ext uri="{BB962C8B-B14F-4D97-AF65-F5344CB8AC3E}">
        <p14:creationId xmlns:p14="http://schemas.microsoft.com/office/powerpoint/2010/main" val="3123312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Patterns</a:t>
            </a:r>
            <a:r>
              <a:rPr lang="en-US" baseline="0" dirty="0"/>
              <a:t> are often important, and where one the body the large color patters might be.</a:t>
            </a:r>
          </a:p>
          <a:p>
            <a:endParaRPr lang="en-US" baseline="0" dirty="0"/>
          </a:p>
          <a:p>
            <a:r>
              <a:rPr lang="en-US" baseline="0" dirty="0"/>
              <a:t>Head</a:t>
            </a:r>
          </a:p>
          <a:p>
            <a:endParaRPr lang="en-US" baseline="0" dirty="0"/>
          </a:p>
          <a:p>
            <a:r>
              <a:rPr lang="en-US" baseline="0" dirty="0"/>
              <a:t>Wing – does it have wing bards</a:t>
            </a:r>
          </a:p>
          <a:p>
            <a:endParaRPr lang="en-US" baseline="0" dirty="0"/>
          </a:p>
          <a:p>
            <a:r>
              <a:rPr lang="en-US" baseline="0" dirty="0"/>
              <a:t>Crest on head</a:t>
            </a:r>
          </a:p>
          <a:p>
            <a:endParaRPr lang="en-US" baseline="0" dirty="0"/>
          </a:p>
          <a:p>
            <a:r>
              <a:rPr lang="en-US" baseline="0" dirty="0"/>
              <a:t>Eye ring</a:t>
            </a:r>
          </a:p>
          <a:p>
            <a:endParaRPr lang="en-US" baseline="0" dirty="0"/>
          </a:p>
          <a:p>
            <a:r>
              <a:rPr lang="en-US" baseline="0" dirty="0"/>
              <a:t>Wings</a:t>
            </a:r>
          </a:p>
          <a:p>
            <a:r>
              <a:rPr lang="en-US" baseline="0" dirty="0"/>
              <a:t>   Primaries</a:t>
            </a:r>
          </a:p>
          <a:p>
            <a:r>
              <a:rPr lang="en-US" baseline="0" dirty="0"/>
              <a:t>    </a:t>
            </a:r>
            <a:r>
              <a:rPr lang="en-US" baseline="0" dirty="0" err="1"/>
              <a:t>Secondaries</a:t>
            </a:r>
            <a:endParaRPr lang="en-US" baseline="0" dirty="0"/>
          </a:p>
          <a:p>
            <a:r>
              <a:rPr lang="en-US" baseline="0" dirty="0"/>
              <a:t>   Upper wing</a:t>
            </a:r>
          </a:p>
          <a:p>
            <a:r>
              <a:rPr lang="en-US" baseline="0" dirty="0"/>
              <a:t>   </a:t>
            </a:r>
            <a:r>
              <a:rPr lang="en-US" baseline="0" dirty="0" err="1"/>
              <a:t>Underwing</a:t>
            </a:r>
            <a:endParaRPr lang="en-US" baseline="0" dirty="0"/>
          </a:p>
          <a:p>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4</a:t>
            </a:fld>
            <a:endParaRPr lang="en-US"/>
          </a:p>
        </p:txBody>
      </p:sp>
    </p:spTree>
    <p:extLst>
      <p:ext uri="{BB962C8B-B14F-4D97-AF65-F5344CB8AC3E}">
        <p14:creationId xmlns:p14="http://schemas.microsoft.com/office/powerpoint/2010/main" val="1745772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Size comparison is key</a:t>
            </a:r>
          </a:p>
          <a:p>
            <a:endParaRPr lang="en-US" dirty="0"/>
          </a:p>
          <a:p>
            <a:r>
              <a:rPr lang="en-US" dirty="0"/>
              <a:t>Put it on this size scale,</a:t>
            </a:r>
            <a:r>
              <a:rPr lang="en-US" baseline="0" dirty="0"/>
              <a:t> rather than estimate it size in inches or metrics</a:t>
            </a:r>
          </a:p>
          <a:p>
            <a:endParaRPr lang="en-US" baseline="0" dirty="0"/>
          </a:p>
          <a:p>
            <a:r>
              <a:rPr lang="en-US" baseline="0" dirty="0"/>
              <a:t>Sparrow, Robin, Crow, Canada Goose</a:t>
            </a:r>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5</a:t>
            </a:fld>
            <a:endParaRPr lang="en-US"/>
          </a:p>
        </p:txBody>
      </p:sp>
    </p:spTree>
    <p:extLst>
      <p:ext uri="{BB962C8B-B14F-4D97-AF65-F5344CB8AC3E}">
        <p14:creationId xmlns:p14="http://schemas.microsoft.com/office/powerpoint/2010/main" val="25625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impression of shape,</a:t>
            </a:r>
          </a:p>
          <a:p>
            <a:endParaRPr lang="en-US" dirty="0"/>
          </a:p>
          <a:p>
            <a:r>
              <a:rPr lang="en-US" dirty="0"/>
              <a:t>You probably recognize a lot more shapes that you realize and we will work on giving you</a:t>
            </a:r>
            <a:r>
              <a:rPr lang="en-US" baseline="0" dirty="0"/>
              <a:t> more around shape.</a:t>
            </a:r>
          </a:p>
          <a:p>
            <a:endParaRPr lang="en-US" baseline="0" dirty="0"/>
          </a:p>
          <a:p>
            <a:r>
              <a:rPr lang="en-US" baseline="0" dirty="0"/>
              <a:t>   Shape helps put a bird into a group of birds.  This helps narrow the list down of what something might be. </a:t>
            </a:r>
          </a:p>
          <a:p>
            <a:endParaRPr lang="en-US" baseline="0" dirty="0"/>
          </a:p>
          <a:p>
            <a:endParaRPr lang="en-US" baseline="0" dirty="0"/>
          </a:p>
          <a:p>
            <a:r>
              <a:rPr lang="en-US" baseline="0" dirty="0"/>
              <a:t>NOTE: Birds can fluff up their feathers, adjust their body size by extending their neck or looking in a direction. The two robins on the bottom.</a:t>
            </a:r>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6</a:t>
            </a:fld>
            <a:endParaRPr lang="en-US"/>
          </a:p>
        </p:txBody>
      </p:sp>
    </p:spTree>
    <p:extLst>
      <p:ext uri="{BB962C8B-B14F-4D97-AF65-F5344CB8AC3E}">
        <p14:creationId xmlns:p14="http://schemas.microsoft.com/office/powerpoint/2010/main" val="284970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hawks and falcons later tonight.</a:t>
            </a:r>
            <a:r>
              <a:rPr lang="en-US" baseline="0" dirty="0"/>
              <a:t> The length of the wing relative to the length of the tail will be a key factor</a:t>
            </a:r>
          </a:p>
          <a:p>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8</a:t>
            </a:fld>
            <a:endParaRPr lang="en-US"/>
          </a:p>
        </p:txBody>
      </p:sp>
    </p:spTree>
    <p:extLst>
      <p:ext uri="{BB962C8B-B14F-4D97-AF65-F5344CB8AC3E}">
        <p14:creationId xmlns:p14="http://schemas.microsoft.com/office/powerpoint/2010/main" val="414218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Ignore the fine detail. Focus on overall color pattern</a:t>
            </a:r>
          </a:p>
          <a:p>
            <a:endParaRPr lang="en-US" dirty="0"/>
          </a:p>
          <a:p>
            <a:r>
              <a:rPr lang="en-US" dirty="0"/>
              <a:t>Gadwall</a:t>
            </a:r>
          </a:p>
          <a:p>
            <a:r>
              <a:rPr lang="en-US" dirty="0"/>
              <a:t>   Black back size, gray body, with slightly darker head, this is enough to identify this as a gadwall</a:t>
            </a:r>
          </a:p>
          <a:p>
            <a:endParaRPr lang="en-US" dirty="0"/>
          </a:p>
          <a:p>
            <a:r>
              <a:rPr lang="en-US" dirty="0"/>
              <a:t>Meadowlark</a:t>
            </a:r>
          </a:p>
          <a:p>
            <a:r>
              <a:rPr lang="en-US" dirty="0"/>
              <a:t>   Yellow throat and check with large black V </a:t>
            </a:r>
          </a:p>
          <a:p>
            <a:r>
              <a:rPr lang="en-US" dirty="0"/>
              <a:t>	back</a:t>
            </a:r>
            <a:r>
              <a:rPr lang="en-US" baseline="0" dirty="0"/>
              <a:t> that is mottled brown and white</a:t>
            </a:r>
          </a:p>
          <a:p>
            <a:r>
              <a:rPr lang="en-US" baseline="0" dirty="0"/>
              <a:t>	look at the bill too, not the conical bill of a sparrow, not the big bill of a grosbeak, </a:t>
            </a:r>
          </a:p>
          <a:p>
            <a:r>
              <a:rPr lang="en-US" baseline="0" dirty="0"/>
              <a:t>	This is a western meadowlark,  </a:t>
            </a:r>
          </a:p>
        </p:txBody>
      </p:sp>
      <p:sp>
        <p:nvSpPr>
          <p:cNvPr id="4" name="Slide Number Placeholder 3"/>
          <p:cNvSpPr>
            <a:spLocks noGrp="1"/>
          </p:cNvSpPr>
          <p:nvPr>
            <p:ph type="sldNum" sz="quarter" idx="10"/>
          </p:nvPr>
        </p:nvSpPr>
        <p:spPr/>
        <p:txBody>
          <a:bodyPr/>
          <a:lstStyle/>
          <a:p>
            <a:fld id="{148D368B-DCA6-DC48-8DFA-D56A71BE3DF2}" type="slidenum">
              <a:rPr lang="en-US" smtClean="0"/>
              <a:t>9</a:t>
            </a:fld>
            <a:endParaRPr lang="en-US"/>
          </a:p>
        </p:txBody>
      </p:sp>
    </p:spTree>
    <p:extLst>
      <p:ext uri="{BB962C8B-B14F-4D97-AF65-F5344CB8AC3E}">
        <p14:creationId xmlns:p14="http://schemas.microsoft.com/office/powerpoint/2010/main" val="2001176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look for the fine detail of plumage, the little things, might not see them in the heat of the moment</a:t>
            </a:r>
          </a:p>
          <a:p>
            <a:endParaRPr lang="en-US" dirty="0"/>
          </a:p>
          <a:p>
            <a:r>
              <a:rPr lang="en-US" dirty="0"/>
              <a:t>Field guides are essential.</a:t>
            </a:r>
            <a:r>
              <a:rPr lang="en-US" baseline="0" dirty="0"/>
              <a:t>  Peterson’s field guides were revolutionary in that they pointed to the key things to look at</a:t>
            </a:r>
          </a:p>
          <a:p>
            <a:endParaRPr lang="en-US" baseline="0" dirty="0"/>
          </a:p>
          <a:p>
            <a:r>
              <a:rPr lang="en-US" baseline="0" dirty="0"/>
              <a:t>Field guides show birds in perfect plumage and in ideal light. You rarely have those condition.</a:t>
            </a:r>
          </a:p>
          <a:p>
            <a:r>
              <a:rPr lang="en-US" baseline="0" dirty="0"/>
              <a:t>Don’t look at the subtle detail but at the overall color pattern. </a:t>
            </a:r>
          </a:p>
          <a:p>
            <a:endParaRPr lang="en-US" baseline="0" dirty="0"/>
          </a:p>
          <a:p>
            <a:endParaRPr lang="en-US" baseline="0" dirty="0"/>
          </a:p>
          <a:p>
            <a:r>
              <a:rPr lang="en-US" baseline="0" dirty="0"/>
              <a:t>Overall pattern of color arranged on the body, can be simple or detailed.</a:t>
            </a:r>
          </a:p>
          <a:p>
            <a:endParaRPr lang="en-US" baseline="0" dirty="0"/>
          </a:p>
          <a:p>
            <a:r>
              <a:rPr lang="en-US" baseline="0" dirty="0"/>
              <a:t>Describe the color of pattern, black body with red crest and white on wings</a:t>
            </a:r>
          </a:p>
          <a:p>
            <a:endParaRPr lang="en-US" baseline="0" dirty="0"/>
          </a:p>
          <a:p>
            <a:r>
              <a:rPr lang="en-US" baseline="0" dirty="0"/>
              <a:t>If additional features, can look at more detail.</a:t>
            </a:r>
            <a:endParaRPr lang="en-US" dirty="0"/>
          </a:p>
          <a:p>
            <a:endParaRPr lang="en-US" dirty="0"/>
          </a:p>
          <a:p>
            <a:endParaRPr lang="en-US" dirty="0"/>
          </a:p>
          <a:p>
            <a:r>
              <a:rPr lang="en-US" dirty="0"/>
              <a:t>If you just had a very brief look at </a:t>
            </a:r>
            <a:r>
              <a:rPr lang="en-US" dirty="0" err="1"/>
              <a:t>thie</a:t>
            </a:r>
            <a:r>
              <a:rPr lang="en-US" dirty="0"/>
              <a:t> Pileated woodpecker,</a:t>
            </a:r>
            <a:r>
              <a:rPr lang="en-US" baseline="0" dirty="0"/>
              <a:t> you might describe it has having a black body, red on head and some white, black and white pattern on its head and neck</a:t>
            </a:r>
          </a:p>
          <a:p>
            <a:endParaRPr lang="en-US" baseline="0" dirty="0"/>
          </a:p>
          <a:p>
            <a:endParaRPr lang="en-US" baseline="0" dirty="0"/>
          </a:p>
          <a:p>
            <a:endParaRPr lang="en-US" baseline="0" dirty="0"/>
          </a:p>
          <a:p>
            <a:r>
              <a:rPr lang="en-US" baseline="0" dirty="0"/>
              <a:t>LOOK at body parts and patterns and features that really stand out</a:t>
            </a:r>
          </a:p>
          <a:p>
            <a:r>
              <a:rPr lang="en-US" baseline="0" dirty="0"/>
              <a:t>  head and</a:t>
            </a:r>
          </a:p>
          <a:p>
            <a:r>
              <a:rPr lang="en-US" baseline="0" dirty="0"/>
              <a:t>   wings</a:t>
            </a:r>
          </a:p>
          <a:p>
            <a:endParaRPr lang="en-US" baseline="0" dirty="0"/>
          </a:p>
          <a:p>
            <a:endParaRPr lang="en-US" baseline="0" dirty="0"/>
          </a:p>
          <a:p>
            <a:r>
              <a:rPr lang="en-US" baseline="0" dirty="0"/>
              <a:t>Variation between individual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48D368B-DCA6-DC48-8DFA-D56A71BE3DF2}" type="slidenum">
              <a:rPr lang="en-US" smtClean="0"/>
              <a:t>10</a:t>
            </a:fld>
            <a:endParaRPr lang="en-US"/>
          </a:p>
        </p:txBody>
      </p:sp>
    </p:spTree>
    <p:extLst>
      <p:ext uri="{BB962C8B-B14F-4D97-AF65-F5344CB8AC3E}">
        <p14:creationId xmlns:p14="http://schemas.microsoft.com/office/powerpoint/2010/main" val="3816064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ACA506-017B-AC48-8451-5CAC5C1C5E00}"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365766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CA506-017B-AC48-8451-5CAC5C1C5E00}"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164086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CA506-017B-AC48-8451-5CAC5C1C5E00}"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325410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CA506-017B-AC48-8451-5CAC5C1C5E00}"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273883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ACA506-017B-AC48-8451-5CAC5C1C5E00}"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49232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ACA506-017B-AC48-8451-5CAC5C1C5E00}"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2560040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ACA506-017B-AC48-8451-5CAC5C1C5E00}" type="datetimeFigureOut">
              <a:rPr lang="en-US" smtClean="0"/>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195729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ACA506-017B-AC48-8451-5CAC5C1C5E00}" type="datetimeFigureOut">
              <a:rPr lang="en-US" smtClean="0"/>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394288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CA506-017B-AC48-8451-5CAC5C1C5E00}"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57728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ACA506-017B-AC48-8451-5CAC5C1C5E00}"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16982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ACA506-017B-AC48-8451-5CAC5C1C5E00}"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50C5C-A215-4145-A068-E7C30252EB90}" type="slidenum">
              <a:rPr lang="en-US" smtClean="0"/>
              <a:t>‹#›</a:t>
            </a:fld>
            <a:endParaRPr lang="en-US"/>
          </a:p>
        </p:txBody>
      </p:sp>
    </p:spTree>
    <p:extLst>
      <p:ext uri="{BB962C8B-B14F-4D97-AF65-F5344CB8AC3E}">
        <p14:creationId xmlns:p14="http://schemas.microsoft.com/office/powerpoint/2010/main" val="3485279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CA506-017B-AC48-8451-5CAC5C1C5E00}" type="datetimeFigureOut">
              <a:rPr lang="en-US" smtClean="0"/>
              <a:t>5/7/2019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50C5C-A215-4145-A068-E7C30252EB90}" type="slidenum">
              <a:rPr lang="en-US" smtClean="0"/>
              <a:t>‹#›</a:t>
            </a:fld>
            <a:endParaRPr lang="en-US"/>
          </a:p>
        </p:txBody>
      </p:sp>
    </p:spTree>
    <p:extLst>
      <p:ext uri="{BB962C8B-B14F-4D97-AF65-F5344CB8AC3E}">
        <p14:creationId xmlns:p14="http://schemas.microsoft.com/office/powerpoint/2010/main" val="2243641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merlin.allaboutbirds.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45.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47.jp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0.xml"/><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6.png"/><Relationship Id="rId5" Type="http://schemas.openxmlformats.org/officeDocument/2006/relationships/image" Target="../media/image52.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6.png"/><Relationship Id="rId5" Type="http://schemas.openxmlformats.org/officeDocument/2006/relationships/image" Target="../media/image53.jp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58.png"/><Relationship Id="rId3" Type="http://schemas.microsoft.com/office/2007/relationships/media" Target="../media/media9.mp3"/><Relationship Id="rId7" Type="http://schemas.openxmlformats.org/officeDocument/2006/relationships/slideLayout" Target="../slideLayouts/slideLayout7.xml"/><Relationship Id="rId12" Type="http://schemas.openxmlformats.org/officeDocument/2006/relationships/image" Target="../media/image5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56.png"/><Relationship Id="rId5" Type="http://schemas.microsoft.com/office/2007/relationships/media" Target="../media/media10.mp3"/><Relationship Id="rId10" Type="http://schemas.openxmlformats.org/officeDocument/2006/relationships/image" Target="../media/image55.png"/><Relationship Id="rId4" Type="http://schemas.openxmlformats.org/officeDocument/2006/relationships/audio" Target="../media/media9.mp3"/><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hyperlink" Target="https://www.eastsideaudubon.org/calendar?view=calendar&amp;month=05-2019" TargetMode="External"/><Relationship Id="rId2" Type="http://schemas.openxmlformats.org/officeDocument/2006/relationships/hyperlink" Target="http://www.seattleaudubon.org/sas/GetInvolved/GoBirding/NeighborhoodBirdWalks.aspx" TargetMode="External"/><Relationship Id="rId1" Type="http://schemas.openxmlformats.org/officeDocument/2006/relationships/slideLayout" Target="../slideLayouts/slideLayout2.xml"/><Relationship Id="rId5" Type="http://schemas.openxmlformats.org/officeDocument/2006/relationships/hyperlink" Target="https://blackhills-audubon.org/event/bird-walk/" TargetMode="External"/><Relationship Id="rId4" Type="http://schemas.openxmlformats.org/officeDocument/2006/relationships/hyperlink" Target="https://www.marymoor.org/BirdingSchedule.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merlin.allaboutbirds.org/" TargetMode="External"/><Relationship Id="rId2" Type="http://schemas.openxmlformats.org/officeDocument/2006/relationships/hyperlink" Target="https://www.allaboutbirds.org/" TargetMode="External"/><Relationship Id="rId1" Type="http://schemas.openxmlformats.org/officeDocument/2006/relationships/slideLayout" Target="../slideLayouts/slideLayout2.xml"/><Relationship Id="rId5" Type="http://schemas.openxmlformats.org/officeDocument/2006/relationships/hyperlink" Target="http://wabirdguide.org/" TargetMode="External"/><Relationship Id="rId4" Type="http://schemas.openxmlformats.org/officeDocument/2006/relationships/hyperlink" Target="http://www.birdweb.org/birdweb/index.asp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6.png"/><Relationship Id="rId5" Type="http://schemas.openxmlformats.org/officeDocument/2006/relationships/image" Target="../media/image66.jp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6.png"/><Relationship Id="rId5" Type="http://schemas.openxmlformats.org/officeDocument/2006/relationships/image" Target="../media/image71.jpg"/><Relationship Id="rId4"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33.xml"/><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237" y="1981199"/>
            <a:ext cx="7772400" cy="1470025"/>
          </a:xfrm>
        </p:spPr>
        <p:txBody>
          <a:bodyPr/>
          <a:lstStyle/>
          <a:p>
            <a:r>
              <a:rPr lang="en-US" b="1" dirty="0"/>
              <a:t>Beginning Birding</a:t>
            </a:r>
          </a:p>
        </p:txBody>
      </p:sp>
      <p:sp>
        <p:nvSpPr>
          <p:cNvPr id="3" name="Subtitle 2"/>
          <p:cNvSpPr>
            <a:spLocks noGrp="1"/>
          </p:cNvSpPr>
          <p:nvPr>
            <p:ph type="subTitle" idx="1"/>
          </p:nvPr>
        </p:nvSpPr>
        <p:spPr>
          <a:xfrm>
            <a:off x="1427163" y="3949700"/>
            <a:ext cx="6400800" cy="2095500"/>
          </a:xfrm>
        </p:spPr>
        <p:txBody>
          <a:bodyPr>
            <a:normAutofit fontScale="92500" lnSpcReduction="10000"/>
          </a:bodyPr>
          <a:lstStyle/>
          <a:p>
            <a:r>
              <a:rPr lang="en-US" dirty="0">
                <a:solidFill>
                  <a:schemeClr val="tx1"/>
                </a:solidFill>
              </a:rPr>
              <a:t>Spring &amp; Summer Birds</a:t>
            </a:r>
          </a:p>
          <a:p>
            <a:endParaRPr lang="en-US" dirty="0"/>
          </a:p>
          <a:p>
            <a:r>
              <a:rPr lang="en-US" dirty="0"/>
              <a:t>Thomas Bancroft</a:t>
            </a:r>
          </a:p>
          <a:p>
            <a:r>
              <a:rPr lang="en-US" dirty="0"/>
              <a:t>Spring 2019</a:t>
            </a:r>
          </a:p>
        </p:txBody>
      </p:sp>
    </p:spTree>
    <p:extLst>
      <p:ext uri="{BB962C8B-B14F-4D97-AF65-F5344CB8AC3E}">
        <p14:creationId xmlns:p14="http://schemas.microsoft.com/office/powerpoint/2010/main" val="4071956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Guides</a:t>
            </a:r>
          </a:p>
        </p:txBody>
      </p:sp>
      <p:sp>
        <p:nvSpPr>
          <p:cNvPr id="3" name="Content Placeholder 2"/>
          <p:cNvSpPr>
            <a:spLocks noGrp="1"/>
          </p:cNvSpPr>
          <p:nvPr>
            <p:ph idx="1"/>
          </p:nvPr>
        </p:nvSpPr>
        <p:spPr/>
        <p:txBody>
          <a:bodyPr/>
          <a:lstStyle/>
          <a:p>
            <a:r>
              <a:rPr lang="en-US" dirty="0"/>
              <a:t>Perfect Plumage</a:t>
            </a:r>
          </a:p>
          <a:p>
            <a:r>
              <a:rPr lang="en-US" dirty="0"/>
              <a:t>Focus</a:t>
            </a:r>
            <a:r>
              <a:rPr lang="en-US" baseline="0" dirty="0"/>
              <a:t> on the Big Picture, and overall color pattern</a:t>
            </a:r>
          </a:p>
          <a:p>
            <a:r>
              <a:rPr lang="en-US" baseline="0" dirty="0"/>
              <a:t>Overall Impression of how color pattern is arranged</a:t>
            </a:r>
          </a:p>
          <a:p>
            <a:pPr lvl="1"/>
            <a:r>
              <a:rPr lang="en-US" baseline="0" dirty="0"/>
              <a:t>Body Parts</a:t>
            </a:r>
          </a:p>
          <a:p>
            <a:pPr lvl="1"/>
            <a:r>
              <a:rPr lang="en-US" baseline="0" dirty="0"/>
              <a:t>Patterns</a:t>
            </a:r>
          </a:p>
          <a:p>
            <a:pPr lvl="1"/>
            <a:r>
              <a:rPr lang="en-US" baseline="0" dirty="0"/>
              <a:t>Major features</a:t>
            </a:r>
          </a:p>
        </p:txBody>
      </p:sp>
      <p:pic>
        <p:nvPicPr>
          <p:cNvPr id="4" name="Picture 3" descr="PilW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4" y="3984624"/>
            <a:ext cx="2238375" cy="2238375"/>
          </a:xfrm>
          <a:prstGeom prst="rect">
            <a:avLst/>
          </a:prstGeom>
        </p:spPr>
      </p:pic>
      <p:pic>
        <p:nvPicPr>
          <p:cNvPr id="5" name="Picture 4" descr="Screen Shot 2018-09-29 at 4.10.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934" y="4437062"/>
            <a:ext cx="2159466" cy="1468437"/>
          </a:xfrm>
          <a:prstGeom prst="rect">
            <a:avLst/>
          </a:prstGeom>
        </p:spPr>
      </p:pic>
    </p:spTree>
    <p:extLst>
      <p:ext uri="{BB962C8B-B14F-4D97-AF65-F5344CB8AC3E}">
        <p14:creationId xmlns:p14="http://schemas.microsoft.com/office/powerpoint/2010/main" val="1846065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ufflehead fly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561" y="1277640"/>
            <a:ext cx="3905252" cy="2587229"/>
          </a:xfrm>
          <a:prstGeom prst="rect">
            <a:avLst/>
          </a:prstGeom>
        </p:spPr>
      </p:pic>
      <p:sp>
        <p:nvSpPr>
          <p:cNvPr id="2" name="Title 1"/>
          <p:cNvSpPr>
            <a:spLocks noGrp="1"/>
          </p:cNvSpPr>
          <p:nvPr>
            <p:ph type="title"/>
          </p:nvPr>
        </p:nvSpPr>
        <p:spPr/>
        <p:txBody>
          <a:bodyPr/>
          <a:lstStyle/>
          <a:p>
            <a:r>
              <a:rPr lang="en-US" dirty="0"/>
              <a:t>Most Important Things</a:t>
            </a:r>
          </a:p>
        </p:txBody>
      </p:sp>
      <p:sp>
        <p:nvSpPr>
          <p:cNvPr id="3" name="Content Placeholder 2"/>
          <p:cNvSpPr>
            <a:spLocks noGrp="1"/>
          </p:cNvSpPr>
          <p:nvPr>
            <p:ph idx="1"/>
          </p:nvPr>
        </p:nvSpPr>
        <p:spPr/>
        <p:txBody>
          <a:bodyPr/>
          <a:lstStyle/>
          <a:p>
            <a:r>
              <a:rPr lang="en-US" dirty="0"/>
              <a:t>Head</a:t>
            </a:r>
          </a:p>
          <a:p>
            <a:r>
              <a:rPr lang="en-US" dirty="0"/>
              <a:t>Wings</a:t>
            </a:r>
          </a:p>
        </p:txBody>
      </p:sp>
      <p:pic>
        <p:nvPicPr>
          <p:cNvPr id="4" name="Picture 3" descr="Lazuli Bun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3817937"/>
            <a:ext cx="3654245" cy="2420937"/>
          </a:xfrm>
          <a:prstGeom prst="rect">
            <a:avLst/>
          </a:prstGeom>
        </p:spPr>
      </p:pic>
      <p:pic>
        <p:nvPicPr>
          <p:cNvPr id="5" name="Picture 4" descr="Goldfin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812" y="1206500"/>
            <a:ext cx="3119437" cy="3119437"/>
          </a:xfrm>
          <a:prstGeom prst="rect">
            <a:avLst/>
          </a:prstGeom>
        </p:spPr>
      </p:pic>
      <p:pic>
        <p:nvPicPr>
          <p:cNvPr id="6" name="Picture 5" descr="Wilson Warbl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125" y="4432299"/>
            <a:ext cx="3532188" cy="2340075"/>
          </a:xfrm>
          <a:prstGeom prst="rect">
            <a:avLst/>
          </a:prstGeom>
        </p:spPr>
      </p:pic>
      <p:sp>
        <p:nvSpPr>
          <p:cNvPr id="7" name="TextBox 6"/>
          <p:cNvSpPr txBox="1"/>
          <p:nvPr/>
        </p:nvSpPr>
        <p:spPr>
          <a:xfrm>
            <a:off x="611188" y="6451600"/>
            <a:ext cx="2665889" cy="369332"/>
          </a:xfrm>
          <a:prstGeom prst="rect">
            <a:avLst/>
          </a:prstGeom>
          <a:noFill/>
        </p:spPr>
        <p:txBody>
          <a:bodyPr wrap="none" rtlCol="0">
            <a:spAutoFit/>
          </a:bodyPr>
          <a:lstStyle/>
          <a:p>
            <a:r>
              <a:rPr lang="en-US" dirty="0"/>
              <a:t>Photos by Mick Thompson</a:t>
            </a:r>
          </a:p>
        </p:txBody>
      </p:sp>
    </p:spTree>
    <p:extLst>
      <p:ext uri="{BB962C8B-B14F-4D97-AF65-F5344CB8AC3E}">
        <p14:creationId xmlns:p14="http://schemas.microsoft.com/office/powerpoint/2010/main" val="3157570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Head</a:t>
            </a:r>
          </a:p>
        </p:txBody>
      </p:sp>
      <p:pic>
        <p:nvPicPr>
          <p:cNvPr id="9" name="Picture 8" descr="Bird Head tw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961" y="254000"/>
            <a:ext cx="3810000" cy="6350000"/>
          </a:xfrm>
          <a:prstGeom prst="rect">
            <a:avLst/>
          </a:prstGeom>
        </p:spPr>
      </p:pic>
      <p:pic>
        <p:nvPicPr>
          <p:cNvPr id="3" name="Picture 2" descr="House Sparrow Head-Edmonds Fishing Pier-Edmonds-49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37" y="627063"/>
            <a:ext cx="2452483" cy="2532062"/>
          </a:xfrm>
          <a:prstGeom prst="rect">
            <a:avLst/>
          </a:prstGeom>
        </p:spPr>
      </p:pic>
      <p:pic>
        <p:nvPicPr>
          <p:cNvPr id="4" name="Picture 3" descr="Chicadee Head---30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63" y="3637080"/>
            <a:ext cx="3317875" cy="2468132"/>
          </a:xfrm>
          <a:prstGeom prst="rect">
            <a:avLst/>
          </a:prstGeom>
        </p:spPr>
      </p:pic>
    </p:spTree>
    <p:extLst>
      <p:ext uri="{BB962C8B-B14F-4D97-AF65-F5344CB8AC3E}">
        <p14:creationId xmlns:p14="http://schemas.microsoft.com/office/powerpoint/2010/main" val="1704701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a:t>Head Features</a:t>
            </a:r>
          </a:p>
        </p:txBody>
      </p:sp>
      <p:sp>
        <p:nvSpPr>
          <p:cNvPr id="3" name="Text Placeholder 2"/>
          <p:cNvSpPr>
            <a:spLocks noGrp="1"/>
          </p:cNvSpPr>
          <p:nvPr>
            <p:ph type="body" idx="4294967295"/>
          </p:nvPr>
        </p:nvSpPr>
        <p:spPr/>
        <p:txBody>
          <a:bodyPr/>
          <a:lstStyle/>
          <a:p>
            <a:r>
              <a:rPr lang="en-US" dirty="0"/>
              <a:t>Look at different heads</a:t>
            </a:r>
          </a:p>
          <a:p>
            <a:pPr lvl="1"/>
            <a:r>
              <a:rPr lang="en-US" dirty="0"/>
              <a:t>Show crowns</a:t>
            </a:r>
          </a:p>
          <a:p>
            <a:pPr lvl="1"/>
            <a:r>
              <a:rPr lang="en-US" dirty="0"/>
              <a:t>Eye rings</a:t>
            </a:r>
          </a:p>
          <a:p>
            <a:pPr lvl="1"/>
            <a:r>
              <a:rPr lang="en-US" dirty="0"/>
              <a:t>Spectacles</a:t>
            </a:r>
          </a:p>
          <a:p>
            <a:pPr lvl="1"/>
            <a:endParaRPr lang="en-US" dirty="0"/>
          </a:p>
        </p:txBody>
      </p:sp>
      <p:pic>
        <p:nvPicPr>
          <p:cNvPr id="4" name="Picture 3" descr="Screen Shot 2018-09-29 at 4.28.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813" y="3997484"/>
            <a:ext cx="2491208" cy="2860516"/>
          </a:xfrm>
          <a:prstGeom prst="rect">
            <a:avLst/>
          </a:prstGeom>
        </p:spPr>
      </p:pic>
      <p:pic>
        <p:nvPicPr>
          <p:cNvPr id="5" name="Picture 4" descr="Junco 0 Oreg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905250"/>
            <a:ext cx="2952750" cy="2952750"/>
          </a:xfrm>
          <a:prstGeom prst="rect">
            <a:avLst/>
          </a:prstGeom>
        </p:spPr>
      </p:pic>
      <p:pic>
        <p:nvPicPr>
          <p:cNvPr id="6" name="Picture 5" descr="Marsh Wr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125" y="1789112"/>
            <a:ext cx="1309688" cy="1962999"/>
          </a:xfrm>
          <a:prstGeom prst="rect">
            <a:avLst/>
          </a:prstGeom>
        </p:spPr>
      </p:pic>
      <p:pic>
        <p:nvPicPr>
          <p:cNvPr id="7" name="Picture 6" descr="Wilson Warbl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789113"/>
            <a:ext cx="3048000" cy="2019300"/>
          </a:xfrm>
          <a:prstGeom prst="rect">
            <a:avLst/>
          </a:prstGeom>
        </p:spPr>
      </p:pic>
    </p:spTree>
    <p:extLst>
      <p:ext uri="{BB962C8B-B14F-4D97-AF65-F5344CB8AC3E}">
        <p14:creationId xmlns:p14="http://schemas.microsoft.com/office/powerpoint/2010/main" val="129659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a:t>Wing Patterns</a:t>
            </a:r>
          </a:p>
        </p:txBody>
      </p:sp>
      <p:pic>
        <p:nvPicPr>
          <p:cNvPr id="3" name="Picture 2" descr="Screen Shot 2018-09-29 at 4.45.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14" y="1246187"/>
            <a:ext cx="2749550" cy="2606548"/>
          </a:xfrm>
          <a:prstGeom prst="rect">
            <a:avLst/>
          </a:prstGeom>
        </p:spPr>
      </p:pic>
      <p:pic>
        <p:nvPicPr>
          <p:cNvPr id="5" name="Picture 4" descr="Screen Shot 2018-09-29 at 4.48.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14" y="4074713"/>
            <a:ext cx="2836862" cy="2199616"/>
          </a:xfrm>
          <a:prstGeom prst="rect">
            <a:avLst/>
          </a:prstGeom>
        </p:spPr>
      </p:pic>
      <p:pic>
        <p:nvPicPr>
          <p:cNvPr id="6" name="Picture 5" descr="Screen Shot 2018-09-29 at 5.05.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599" y="1246187"/>
            <a:ext cx="2285486" cy="2587625"/>
          </a:xfrm>
          <a:prstGeom prst="rect">
            <a:avLst/>
          </a:prstGeom>
        </p:spPr>
      </p:pic>
      <p:pic>
        <p:nvPicPr>
          <p:cNvPr id="7" name="Picture 6" descr="Screen Shot 2018-09-29 at 5.06.1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264" y="1265110"/>
            <a:ext cx="3099661" cy="2444750"/>
          </a:xfrm>
          <a:prstGeom prst="rect">
            <a:avLst/>
          </a:prstGeom>
        </p:spPr>
      </p:pic>
      <p:pic>
        <p:nvPicPr>
          <p:cNvPr id="4" name="Picture 3" descr="Screen Shot 2018-10-09 at 9.15.27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599" y="4054553"/>
            <a:ext cx="2866817" cy="2219776"/>
          </a:xfrm>
          <a:prstGeom prst="rect">
            <a:avLst/>
          </a:prstGeom>
        </p:spPr>
      </p:pic>
      <p:pic>
        <p:nvPicPr>
          <p:cNvPr id="8" name="Picture 7" descr="Screen Shot 2018-10-09 at 9.18.2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89504" y="4228622"/>
            <a:ext cx="2854495" cy="1331244"/>
          </a:xfrm>
          <a:prstGeom prst="rect">
            <a:avLst/>
          </a:prstGeom>
        </p:spPr>
      </p:pic>
    </p:spTree>
    <p:extLst>
      <p:ext uri="{BB962C8B-B14F-4D97-AF65-F5344CB8AC3E}">
        <p14:creationId xmlns:p14="http://schemas.microsoft.com/office/powerpoint/2010/main" val="253405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8-09-29 at 5.19.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513" y="2530475"/>
            <a:ext cx="4027487" cy="2652888"/>
          </a:xfrm>
          <a:prstGeom prst="rect">
            <a:avLst/>
          </a:prstGeom>
        </p:spPr>
      </p:pic>
      <p:sp>
        <p:nvSpPr>
          <p:cNvPr id="2" name="Title 1"/>
          <p:cNvSpPr>
            <a:spLocks noGrp="1"/>
          </p:cNvSpPr>
          <p:nvPr>
            <p:ph type="title" idx="4294967295"/>
          </p:nvPr>
        </p:nvSpPr>
        <p:spPr/>
        <p:txBody>
          <a:bodyPr>
            <a:normAutofit/>
          </a:bodyPr>
          <a:lstStyle/>
          <a:p>
            <a:r>
              <a:rPr lang="en-US" dirty="0"/>
              <a:t>Bills</a:t>
            </a:r>
          </a:p>
        </p:txBody>
      </p:sp>
      <p:pic>
        <p:nvPicPr>
          <p:cNvPr id="3" name="Picture 2" descr="Screen Shot 2018-09-29 at 5.09.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47343" cy="2260600"/>
          </a:xfrm>
          <a:prstGeom prst="rect">
            <a:avLst/>
          </a:prstGeom>
        </p:spPr>
      </p:pic>
      <p:pic>
        <p:nvPicPr>
          <p:cNvPr id="4" name="Picture 3" descr="Screen Shot 2018-09-29 at 5.13.2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7384" y="528638"/>
            <a:ext cx="3255427" cy="2154238"/>
          </a:xfrm>
          <a:prstGeom prst="rect">
            <a:avLst/>
          </a:prstGeom>
        </p:spPr>
      </p:pic>
      <p:pic>
        <p:nvPicPr>
          <p:cNvPr id="5" name="Picture 4" descr="Screen Shot 2018-09-29 at 5.11.5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6188" y="5275469"/>
            <a:ext cx="2817812" cy="1492790"/>
          </a:xfrm>
          <a:prstGeom prst="rect">
            <a:avLst/>
          </a:prstGeom>
        </p:spPr>
      </p:pic>
      <p:pic>
        <p:nvPicPr>
          <p:cNvPr id="6" name="Picture 5" descr="Screen Shot 2018-09-29 at 5.10.1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26706"/>
            <a:ext cx="3465513" cy="2731294"/>
          </a:xfrm>
          <a:prstGeom prst="rect">
            <a:avLst/>
          </a:prstGeom>
        </p:spPr>
      </p:pic>
      <p:pic>
        <p:nvPicPr>
          <p:cNvPr id="7" name="Picture 6" descr="Screen Shot 2018-09-29 at 5.09.5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30" y="2260600"/>
            <a:ext cx="2840783" cy="2272627"/>
          </a:xfrm>
          <a:prstGeom prst="rect">
            <a:avLst/>
          </a:prstGeom>
        </p:spPr>
      </p:pic>
      <p:pic>
        <p:nvPicPr>
          <p:cNvPr id="8" name="Picture 7" descr="Screen Shot 2018-09-29 at 5.18.06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5513" y="4321175"/>
            <a:ext cx="2819543" cy="2536825"/>
          </a:xfrm>
          <a:prstGeom prst="rect">
            <a:avLst/>
          </a:prstGeom>
        </p:spPr>
      </p:pic>
    </p:spTree>
    <p:extLst>
      <p:ext uri="{BB962C8B-B14F-4D97-AF65-F5344CB8AC3E}">
        <p14:creationId xmlns:p14="http://schemas.microsoft.com/office/powerpoint/2010/main" val="3765875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a:t>Understanding Behavior</a:t>
            </a:r>
          </a:p>
        </p:txBody>
      </p:sp>
      <p:sp>
        <p:nvSpPr>
          <p:cNvPr id="3" name="Text Placeholder 2"/>
          <p:cNvSpPr>
            <a:spLocks noGrp="1"/>
          </p:cNvSpPr>
          <p:nvPr>
            <p:ph type="body" idx="4294967295"/>
          </p:nvPr>
        </p:nvSpPr>
        <p:spPr/>
        <p:txBody>
          <a:bodyPr/>
          <a:lstStyle/>
          <a:p>
            <a:r>
              <a:rPr lang="en-US" dirty="0"/>
              <a:t>Behaviors are often consistent, with few exceptions</a:t>
            </a:r>
          </a:p>
          <a:p>
            <a:pPr lvl="1"/>
            <a:r>
              <a:rPr lang="en-US" baseline="0" dirty="0"/>
              <a:t>Posture</a:t>
            </a:r>
          </a:p>
          <a:p>
            <a:pPr lvl="1"/>
            <a:r>
              <a:rPr lang="en-US" dirty="0"/>
              <a:t>Foraging</a:t>
            </a:r>
          </a:p>
          <a:p>
            <a:pPr lvl="1"/>
            <a:r>
              <a:rPr lang="en-US" baseline="0" dirty="0"/>
              <a:t>Flight</a:t>
            </a:r>
            <a:r>
              <a:rPr lang="en-US" dirty="0"/>
              <a:t> Style</a:t>
            </a:r>
          </a:p>
        </p:txBody>
      </p:sp>
    </p:spTree>
    <p:extLst>
      <p:ext uri="{BB962C8B-B14F-4D97-AF65-F5344CB8AC3E}">
        <p14:creationId xmlns:p14="http://schemas.microsoft.com/office/powerpoint/2010/main" val="682188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r>
              <a:rPr lang="en-US" baseline="0" dirty="0"/>
              <a:t>Where do you see them</a:t>
            </a:r>
          </a:p>
          <a:p>
            <a:r>
              <a:rPr lang="en-US" baseline="0" dirty="0"/>
              <a:t>How do they perch, sit, swim</a:t>
            </a:r>
          </a:p>
          <a:p>
            <a:r>
              <a:rPr lang="en-US" baseline="0" dirty="0"/>
              <a:t>Repeated movements of a body part</a:t>
            </a:r>
          </a:p>
        </p:txBody>
      </p:sp>
      <p:sp>
        <p:nvSpPr>
          <p:cNvPr id="3" name="Title 2"/>
          <p:cNvSpPr>
            <a:spLocks noGrp="1"/>
          </p:cNvSpPr>
          <p:nvPr>
            <p:ph type="title" idx="4294967295"/>
          </p:nvPr>
        </p:nvSpPr>
        <p:spPr/>
        <p:txBody>
          <a:bodyPr/>
          <a:lstStyle/>
          <a:p>
            <a:r>
              <a:rPr lang="en-US" dirty="0"/>
              <a:t>Posture</a:t>
            </a:r>
          </a:p>
        </p:txBody>
      </p:sp>
      <p:pic>
        <p:nvPicPr>
          <p:cNvPr id="4" name="Picture 3" descr="Screen Shot 2018-10-09 at 9.28.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038" y="3998952"/>
            <a:ext cx="2959962" cy="2312948"/>
          </a:xfrm>
          <a:prstGeom prst="rect">
            <a:avLst/>
          </a:prstGeom>
        </p:spPr>
      </p:pic>
      <p:pic>
        <p:nvPicPr>
          <p:cNvPr id="5" name="Picture 4" descr="Screen Shot 2018-10-09 at 9.29.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4165" y="3998952"/>
            <a:ext cx="3349023" cy="2751444"/>
          </a:xfrm>
          <a:prstGeom prst="rect">
            <a:avLst/>
          </a:prstGeom>
        </p:spPr>
      </p:pic>
    </p:spTree>
    <p:extLst>
      <p:ext uri="{BB962C8B-B14F-4D97-AF65-F5344CB8AC3E}">
        <p14:creationId xmlns:p14="http://schemas.microsoft.com/office/powerpoint/2010/main" val="1475490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r>
              <a:rPr lang="en-US" baseline="0" dirty="0"/>
              <a:t>Where do they forage?</a:t>
            </a:r>
          </a:p>
          <a:p>
            <a:r>
              <a:rPr lang="en-US" baseline="0" dirty="0"/>
              <a:t>How does it forage?</a:t>
            </a:r>
          </a:p>
          <a:p>
            <a:r>
              <a:rPr lang="en-US" dirty="0"/>
              <a:t>What do they eat?</a:t>
            </a:r>
          </a:p>
        </p:txBody>
      </p:sp>
      <p:sp>
        <p:nvSpPr>
          <p:cNvPr id="3" name="Title 2"/>
          <p:cNvSpPr>
            <a:spLocks noGrp="1"/>
          </p:cNvSpPr>
          <p:nvPr>
            <p:ph type="title" idx="4294967295"/>
          </p:nvPr>
        </p:nvSpPr>
        <p:spPr/>
        <p:txBody>
          <a:bodyPr/>
          <a:lstStyle/>
          <a:p>
            <a:r>
              <a:rPr lang="en-US" dirty="0"/>
              <a:t>Foraging Behavior</a:t>
            </a:r>
          </a:p>
        </p:txBody>
      </p:sp>
    </p:spTree>
    <p:extLst>
      <p:ext uri="{BB962C8B-B14F-4D97-AF65-F5344CB8AC3E}">
        <p14:creationId xmlns:p14="http://schemas.microsoft.com/office/powerpoint/2010/main" val="208947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dirty="0"/>
          </a:p>
          <a:p>
            <a:r>
              <a:rPr lang="en-US" dirty="0"/>
              <a:t>Wing Beats</a:t>
            </a:r>
          </a:p>
          <a:p>
            <a:r>
              <a:rPr lang="en-US" dirty="0"/>
              <a:t>Direction of Flight </a:t>
            </a:r>
          </a:p>
        </p:txBody>
      </p:sp>
      <p:sp>
        <p:nvSpPr>
          <p:cNvPr id="3" name="Title 2"/>
          <p:cNvSpPr>
            <a:spLocks noGrp="1"/>
          </p:cNvSpPr>
          <p:nvPr>
            <p:ph type="title" idx="4294967295"/>
          </p:nvPr>
        </p:nvSpPr>
        <p:spPr/>
        <p:txBody>
          <a:bodyPr/>
          <a:lstStyle/>
          <a:p>
            <a:r>
              <a:rPr lang="en-US" dirty="0"/>
              <a:t>Flight Style</a:t>
            </a:r>
          </a:p>
        </p:txBody>
      </p:sp>
    </p:spTree>
    <p:extLst>
      <p:ext uri="{BB962C8B-B14F-4D97-AF65-F5344CB8AC3E}">
        <p14:creationId xmlns:p14="http://schemas.microsoft.com/office/powerpoint/2010/main" val="1879540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FFC174-9A1D-4B4F-8876-1299076AA763}"/>
              </a:ext>
            </a:extLst>
          </p:cNvPr>
          <p:cNvSpPr>
            <a:spLocks noGrp="1"/>
          </p:cNvSpPr>
          <p:nvPr>
            <p:ph type="title"/>
          </p:nvPr>
        </p:nvSpPr>
        <p:spPr/>
        <p:txBody>
          <a:bodyPr/>
          <a:lstStyle/>
          <a:p>
            <a:r>
              <a:rPr lang="en-US" dirty="0"/>
              <a:t>You Will Need either or both</a:t>
            </a:r>
          </a:p>
        </p:txBody>
      </p:sp>
      <p:sp>
        <p:nvSpPr>
          <p:cNvPr id="3" name="Content Placeholder 2">
            <a:extLst>
              <a:ext uri="{FF2B5EF4-FFF2-40B4-BE49-F238E27FC236}">
                <a16:creationId xmlns:a16="http://schemas.microsoft.com/office/drawing/2014/main" xmlns="" id="{25D4584C-6D9C-2644-99F7-242DE690DC28}"/>
              </a:ext>
            </a:extLst>
          </p:cNvPr>
          <p:cNvSpPr>
            <a:spLocks noGrp="1"/>
          </p:cNvSpPr>
          <p:nvPr>
            <p:ph idx="1"/>
          </p:nvPr>
        </p:nvSpPr>
        <p:spPr/>
        <p:txBody>
          <a:bodyPr/>
          <a:lstStyle/>
          <a:p>
            <a:r>
              <a:rPr lang="en-US" dirty="0"/>
              <a:t>The Merlin App</a:t>
            </a:r>
          </a:p>
          <a:p>
            <a:pPr lvl="1"/>
            <a:r>
              <a:rPr lang="en-US" dirty="0">
                <a:hlinkClick r:id="rId3"/>
              </a:rPr>
              <a:t>http://merlin.allaboutbirds.org</a:t>
            </a:r>
            <a:endParaRPr lang="en-US" dirty="0"/>
          </a:p>
          <a:p>
            <a:endParaRPr lang="en-US" dirty="0"/>
          </a:p>
          <a:p>
            <a:r>
              <a:rPr lang="en-US" dirty="0"/>
              <a:t>A bird book to Western Birds or Birds of North America</a:t>
            </a:r>
          </a:p>
        </p:txBody>
      </p:sp>
    </p:spTree>
    <p:extLst>
      <p:ext uri="{BB962C8B-B14F-4D97-AF65-F5344CB8AC3E}">
        <p14:creationId xmlns:p14="http://schemas.microsoft.com/office/powerpoint/2010/main" val="1944059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a:t>Habitat</a:t>
            </a:r>
          </a:p>
        </p:txBody>
      </p:sp>
      <p:sp>
        <p:nvSpPr>
          <p:cNvPr id="3" name="Text Placeholder 2"/>
          <p:cNvSpPr>
            <a:spLocks noGrp="1"/>
          </p:cNvSpPr>
          <p:nvPr>
            <p:ph type="body" idx="4294967295"/>
          </p:nvPr>
        </p:nvSpPr>
        <p:spPr/>
        <p:txBody>
          <a:bodyPr/>
          <a:lstStyle/>
          <a:p>
            <a:r>
              <a:rPr lang="en-US" dirty="0"/>
              <a:t>Important Key to ID</a:t>
            </a:r>
            <a:r>
              <a:rPr lang="en-US" baseline="0" dirty="0"/>
              <a:t> birds</a:t>
            </a:r>
          </a:p>
          <a:p>
            <a:r>
              <a:rPr lang="en-US" baseline="0" dirty="0"/>
              <a:t>Very adapted for certain habitats</a:t>
            </a:r>
          </a:p>
          <a:p>
            <a:pPr lvl="1"/>
            <a:r>
              <a:rPr lang="en-US" dirty="0"/>
              <a:t>Place to eat, reproduce, survive, rest</a:t>
            </a:r>
          </a:p>
          <a:p>
            <a:pPr lvl="1"/>
            <a:r>
              <a:rPr lang="en-US" dirty="0"/>
              <a:t>Often species specific</a:t>
            </a:r>
          </a:p>
          <a:p>
            <a:r>
              <a:rPr lang="en-US" dirty="0"/>
              <a:t>Forests, (coniferous or deciduous) wetlands, open water, scrub habitat, grasslands, agriculture, suburban, urban areas</a:t>
            </a:r>
          </a:p>
        </p:txBody>
      </p:sp>
    </p:spTree>
    <p:extLst>
      <p:ext uri="{BB962C8B-B14F-4D97-AF65-F5344CB8AC3E}">
        <p14:creationId xmlns:p14="http://schemas.microsoft.com/office/powerpoint/2010/main" val="4053520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F5410EA9-4880-0A46-A0D2-31E963232FC6}"/>
              </a:ext>
            </a:extLst>
          </p:cNvPr>
          <p:cNvSpPr>
            <a:spLocks noGrp="1"/>
          </p:cNvSpPr>
          <p:nvPr>
            <p:ph type="title"/>
          </p:nvPr>
        </p:nvSpPr>
        <p:spPr>
          <a:xfrm>
            <a:off x="480059" y="2053641"/>
            <a:ext cx="2751871" cy="2760098"/>
          </a:xfrm>
        </p:spPr>
        <p:txBody>
          <a:bodyPr>
            <a:normAutofit/>
          </a:bodyPr>
          <a:lstStyle/>
          <a:p>
            <a:r>
              <a:rPr lang="en-US" dirty="0">
                <a:solidFill>
                  <a:srgbClr val="FFFFFF"/>
                </a:solidFill>
              </a:rPr>
              <a:t>Songs &amp; Calls</a:t>
            </a:r>
          </a:p>
        </p:txBody>
      </p:sp>
      <p:sp>
        <p:nvSpPr>
          <p:cNvPr id="3" name="Content Placeholder 2">
            <a:extLst>
              <a:ext uri="{FF2B5EF4-FFF2-40B4-BE49-F238E27FC236}">
                <a16:creationId xmlns:a16="http://schemas.microsoft.com/office/drawing/2014/main" xmlns="" id="{901C182F-FB0E-7245-B726-EA938809ACFA}"/>
              </a:ext>
            </a:extLst>
          </p:cNvPr>
          <p:cNvSpPr>
            <a:spLocks noGrp="1"/>
          </p:cNvSpPr>
          <p:nvPr>
            <p:ph idx="1"/>
          </p:nvPr>
        </p:nvSpPr>
        <p:spPr>
          <a:xfrm>
            <a:off x="4567930" y="801866"/>
            <a:ext cx="3979563" cy="5230634"/>
          </a:xfrm>
        </p:spPr>
        <p:txBody>
          <a:bodyPr anchor="ctr">
            <a:normAutofit/>
          </a:bodyPr>
          <a:lstStyle/>
          <a:p>
            <a:r>
              <a:rPr lang="en-US" sz="4400" dirty="0">
                <a:solidFill>
                  <a:srgbClr val="000000"/>
                </a:solidFill>
              </a:rPr>
              <a:t>Pitch</a:t>
            </a:r>
          </a:p>
          <a:p>
            <a:r>
              <a:rPr lang="en-US" sz="4400" dirty="0">
                <a:solidFill>
                  <a:srgbClr val="000000"/>
                </a:solidFill>
              </a:rPr>
              <a:t>Tempo</a:t>
            </a:r>
          </a:p>
          <a:p>
            <a:r>
              <a:rPr lang="en-US" sz="4400" dirty="0">
                <a:solidFill>
                  <a:srgbClr val="000000"/>
                </a:solidFill>
              </a:rPr>
              <a:t>Repetition</a:t>
            </a:r>
          </a:p>
          <a:p>
            <a:r>
              <a:rPr lang="en-US" sz="4400" dirty="0">
                <a:solidFill>
                  <a:srgbClr val="000000"/>
                </a:solidFill>
              </a:rPr>
              <a:t>Pauses</a:t>
            </a:r>
          </a:p>
          <a:p>
            <a:r>
              <a:rPr lang="en-US" sz="4400" dirty="0">
                <a:solidFill>
                  <a:srgbClr val="000000"/>
                </a:solidFill>
              </a:rPr>
              <a:t>Tone Quality</a:t>
            </a:r>
          </a:p>
          <a:p>
            <a:pPr marL="0" indent="0">
              <a:buNone/>
            </a:pPr>
            <a:endParaRPr lang="en-US" sz="2800" dirty="0">
              <a:solidFill>
                <a:srgbClr val="000000"/>
              </a:solidFill>
            </a:endParaRPr>
          </a:p>
          <a:p>
            <a:endParaRPr lang="en-US" sz="2100" dirty="0">
              <a:solidFill>
                <a:srgbClr val="000000"/>
              </a:solidFill>
            </a:endParaRPr>
          </a:p>
          <a:p>
            <a:endParaRPr lang="en-US" sz="2100" dirty="0">
              <a:solidFill>
                <a:srgbClr val="000000"/>
              </a:solidFill>
            </a:endParaRPr>
          </a:p>
        </p:txBody>
      </p:sp>
    </p:spTree>
    <p:extLst>
      <p:ext uri="{BB962C8B-B14F-4D97-AF65-F5344CB8AC3E}">
        <p14:creationId xmlns:p14="http://schemas.microsoft.com/office/powerpoint/2010/main" val="220035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466A0-D6C6-7A42-B792-013208EE9C10}"/>
              </a:ext>
            </a:extLst>
          </p:cNvPr>
          <p:cNvSpPr>
            <a:spLocks noGrp="1"/>
          </p:cNvSpPr>
          <p:nvPr>
            <p:ph type="title"/>
          </p:nvPr>
        </p:nvSpPr>
        <p:spPr>
          <a:xfrm>
            <a:off x="628650" y="777309"/>
            <a:ext cx="7886700" cy="994172"/>
          </a:xfrm>
        </p:spPr>
        <p:txBody>
          <a:bodyPr>
            <a:normAutofit fontScale="90000"/>
          </a:bodyPr>
          <a:lstStyle/>
          <a:p>
            <a:pPr algn="ctr"/>
            <a:r>
              <a:rPr lang="en-US" dirty="0"/>
              <a:t>Repetition - Black-capped Chickadee</a:t>
            </a:r>
          </a:p>
        </p:txBody>
      </p:sp>
      <p:pic>
        <p:nvPicPr>
          <p:cNvPr id="4" name="Black-capped Chickadee.mov">
            <a:hlinkClick r:id="" action="ppaction://media"/>
            <a:extLst>
              <a:ext uri="{FF2B5EF4-FFF2-40B4-BE49-F238E27FC236}">
                <a16:creationId xmlns:a16="http://schemas.microsoft.com/office/drawing/2014/main" xmlns="" id="{3BEE155C-498B-1441-9B04-63E673FD39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2788" y="2662316"/>
            <a:ext cx="8618423" cy="3680222"/>
          </a:xfrm>
        </p:spPr>
      </p:pic>
      <p:pic>
        <p:nvPicPr>
          <p:cNvPr id="5" name="Picture 4" descr="A bird sitting on a branch&#10;&#10;Description automatically generated">
            <a:extLst>
              <a:ext uri="{FF2B5EF4-FFF2-40B4-BE49-F238E27FC236}">
                <a16:creationId xmlns:a16="http://schemas.microsoft.com/office/drawing/2014/main" xmlns="" id="{702ABA2A-6D7C-D743-AC4E-360A02DE3BD7}"/>
              </a:ext>
            </a:extLst>
          </p:cNvPr>
          <p:cNvPicPr>
            <a:picLocks noChangeAspect="1"/>
          </p:cNvPicPr>
          <p:nvPr/>
        </p:nvPicPr>
        <p:blipFill>
          <a:blip r:embed="rId6"/>
          <a:stretch>
            <a:fillRect/>
          </a:stretch>
        </p:blipFill>
        <p:spPr>
          <a:xfrm>
            <a:off x="262788" y="38630"/>
            <a:ext cx="2849182" cy="2471530"/>
          </a:xfrm>
          <a:prstGeom prst="rect">
            <a:avLst/>
          </a:prstGeom>
        </p:spPr>
      </p:pic>
    </p:spTree>
    <p:extLst>
      <p:ext uri="{BB962C8B-B14F-4D97-AF65-F5344CB8AC3E}">
        <p14:creationId xmlns:p14="http://schemas.microsoft.com/office/powerpoint/2010/main" val="236195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p:txBody>
          <a:bodyPr/>
          <a:lstStyle/>
          <a:p>
            <a:endParaRPr lang="en-US" dirty="0"/>
          </a:p>
          <a:p>
            <a:r>
              <a:rPr lang="en-US" dirty="0"/>
              <a:t>Size and Shape</a:t>
            </a:r>
          </a:p>
          <a:p>
            <a:r>
              <a:rPr lang="en-US" dirty="0"/>
              <a:t>Color Pattern</a:t>
            </a:r>
          </a:p>
          <a:p>
            <a:r>
              <a:rPr lang="en-US" dirty="0"/>
              <a:t>Behavior</a:t>
            </a:r>
          </a:p>
          <a:p>
            <a:r>
              <a:rPr lang="en-US" dirty="0"/>
              <a:t>Habitat</a:t>
            </a:r>
          </a:p>
          <a:p>
            <a:r>
              <a:rPr lang="en-US" dirty="0"/>
              <a:t>Calls &amp; Songs</a:t>
            </a:r>
          </a:p>
          <a:p>
            <a:pPr marL="0" indent="0">
              <a:buNone/>
            </a:pPr>
            <a:endParaRPr lang="en-US" dirty="0"/>
          </a:p>
        </p:txBody>
      </p:sp>
      <p:sp>
        <p:nvSpPr>
          <p:cNvPr id="3" name="Title 2"/>
          <p:cNvSpPr>
            <a:spLocks noGrp="1"/>
          </p:cNvSpPr>
          <p:nvPr>
            <p:ph type="title" idx="4294967295"/>
          </p:nvPr>
        </p:nvSpPr>
        <p:spPr/>
        <p:txBody>
          <a:bodyPr/>
          <a:lstStyle/>
          <a:p>
            <a:r>
              <a:rPr lang="en-US" dirty="0"/>
              <a:t>Review</a:t>
            </a:r>
          </a:p>
        </p:txBody>
      </p:sp>
    </p:spTree>
    <p:extLst>
      <p:ext uri="{BB962C8B-B14F-4D97-AF65-F5344CB8AC3E}">
        <p14:creationId xmlns:p14="http://schemas.microsoft.com/office/powerpoint/2010/main" val="223589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a:t>Field Guides – Taxonomic Order</a:t>
            </a:r>
          </a:p>
        </p:txBody>
      </p:sp>
      <p:sp>
        <p:nvSpPr>
          <p:cNvPr id="3" name="Text Placeholder 2"/>
          <p:cNvSpPr>
            <a:spLocks noGrp="1"/>
          </p:cNvSpPr>
          <p:nvPr>
            <p:ph type="body" idx="4294967295"/>
          </p:nvPr>
        </p:nvSpPr>
        <p:spPr/>
        <p:txBody>
          <a:bodyPr/>
          <a:lstStyle/>
          <a:p>
            <a:r>
              <a:rPr lang="en-US" dirty="0"/>
              <a:t>Hard Copies</a:t>
            </a:r>
          </a:p>
          <a:p>
            <a:r>
              <a:rPr lang="en-US" dirty="0"/>
              <a:t>App Versions</a:t>
            </a:r>
          </a:p>
        </p:txBody>
      </p:sp>
      <p:pic>
        <p:nvPicPr>
          <p:cNvPr id="4" name="Picture 3" descr="Field Guides---15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108" y="1600200"/>
            <a:ext cx="5454740" cy="4984750"/>
          </a:xfrm>
          <a:prstGeom prst="rect">
            <a:avLst/>
          </a:prstGeom>
        </p:spPr>
      </p:pic>
    </p:spTree>
    <p:extLst>
      <p:ext uri="{BB962C8B-B14F-4D97-AF65-F5344CB8AC3E}">
        <p14:creationId xmlns:p14="http://schemas.microsoft.com/office/powerpoint/2010/main" val="2375616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892" y="274638"/>
            <a:ext cx="8229600" cy="1143000"/>
          </a:xfrm>
        </p:spPr>
        <p:txBody>
          <a:bodyPr/>
          <a:lstStyle/>
          <a:p>
            <a:r>
              <a:rPr lang="en-US" dirty="0"/>
              <a:t>Merlin</a:t>
            </a:r>
          </a:p>
        </p:txBody>
      </p:sp>
      <p:sp>
        <p:nvSpPr>
          <p:cNvPr id="3" name="Content Placeholder 2"/>
          <p:cNvSpPr>
            <a:spLocks noGrp="1"/>
          </p:cNvSpPr>
          <p:nvPr>
            <p:ph idx="1"/>
          </p:nvPr>
        </p:nvSpPr>
        <p:spPr>
          <a:xfrm>
            <a:off x="205409" y="1600200"/>
            <a:ext cx="8481391" cy="4525963"/>
          </a:xfrm>
        </p:spPr>
        <p:txBody>
          <a:bodyPr>
            <a:normAutofit/>
          </a:bodyPr>
          <a:lstStyle/>
          <a:p>
            <a:r>
              <a:rPr lang="en-US" dirty="0"/>
              <a:t>Set location                                 Magnuson Park</a:t>
            </a:r>
          </a:p>
          <a:p>
            <a:r>
              <a:rPr lang="en-US" dirty="0"/>
              <a:t>Set Date                                       Day in May</a:t>
            </a:r>
          </a:p>
          <a:p>
            <a:r>
              <a:rPr lang="en-US" dirty="0"/>
              <a:t>What size was the bird?</a:t>
            </a:r>
          </a:p>
          <a:p>
            <a:r>
              <a:rPr lang="en-US" dirty="0"/>
              <a:t>Select 1 to 3 main colors?</a:t>
            </a:r>
          </a:p>
          <a:p>
            <a:r>
              <a:rPr lang="en-US" dirty="0"/>
              <a:t>What was the bird doing?</a:t>
            </a:r>
          </a:p>
          <a:p>
            <a:r>
              <a:rPr lang="en-US" dirty="0"/>
              <a:t>Will have a list of birds</a:t>
            </a:r>
          </a:p>
          <a:p>
            <a:pPr lvl="1"/>
            <a:r>
              <a:rPr lang="en-US" dirty="0"/>
              <a:t>Either do </a:t>
            </a:r>
          </a:p>
          <a:p>
            <a:pPr lvl="2"/>
            <a:r>
              <a:rPr lang="en-US" dirty="0"/>
              <a:t>detail or list mode</a:t>
            </a:r>
          </a:p>
        </p:txBody>
      </p:sp>
      <p:pic>
        <p:nvPicPr>
          <p:cNvPr id="4" name="Picture 3" descr="Screen Shot 2019-02-16 at 4.38.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775" y="2972421"/>
            <a:ext cx="4411118" cy="2421214"/>
          </a:xfrm>
          <a:prstGeom prst="rect">
            <a:avLst/>
          </a:prstGeom>
        </p:spPr>
      </p:pic>
      <p:pic>
        <p:nvPicPr>
          <p:cNvPr id="5" name="Picture 4" descr="Screen Shot 2019-02-16 at 4.40.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030" y="20799"/>
            <a:ext cx="1335589" cy="2697783"/>
          </a:xfrm>
          <a:prstGeom prst="rect">
            <a:avLst/>
          </a:prstGeom>
        </p:spPr>
      </p:pic>
    </p:spTree>
    <p:extLst>
      <p:ext uri="{BB962C8B-B14F-4D97-AF65-F5344CB8AC3E}">
        <p14:creationId xmlns:p14="http://schemas.microsoft.com/office/powerpoint/2010/main" val="2534924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ck of seagulls standing next to a body of water&#10;&#10;Description automatically generated">
            <a:extLst>
              <a:ext uri="{FF2B5EF4-FFF2-40B4-BE49-F238E27FC236}">
                <a16:creationId xmlns:a16="http://schemas.microsoft.com/office/drawing/2014/main" xmlns="" id="{AA18440A-836E-064F-AD73-6C0ECA079953}"/>
              </a:ext>
            </a:extLst>
          </p:cNvPr>
          <p:cNvPicPr>
            <a:picLocks noChangeAspect="1"/>
          </p:cNvPicPr>
          <p:nvPr/>
        </p:nvPicPr>
        <p:blipFill>
          <a:blip r:embed="rId7"/>
          <a:stretch>
            <a:fillRect/>
          </a:stretch>
        </p:blipFill>
        <p:spPr>
          <a:xfrm>
            <a:off x="71436" y="0"/>
            <a:ext cx="9001125" cy="6858000"/>
          </a:xfrm>
          <a:prstGeom prst="rect">
            <a:avLst/>
          </a:prstGeom>
        </p:spPr>
      </p:pic>
      <p:pic>
        <p:nvPicPr>
          <p:cNvPr id="2" name="Gadwall 1 Female quack calls.mp3">
            <a:hlinkClick r:id="" action="ppaction://media"/>
            <a:extLst>
              <a:ext uri="{FF2B5EF4-FFF2-40B4-BE49-F238E27FC236}">
                <a16:creationId xmlns:a16="http://schemas.microsoft.com/office/drawing/2014/main" xmlns="" id="{1B86B2EF-080F-5F42-BEFA-E5508F78C2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86018" y="2108200"/>
            <a:ext cx="812800" cy="812800"/>
          </a:xfrm>
          <a:prstGeom prst="rect">
            <a:avLst/>
          </a:prstGeom>
        </p:spPr>
      </p:pic>
      <p:pic>
        <p:nvPicPr>
          <p:cNvPr id="4" name="Gadwall 3 Descrescendo calls.mp3">
            <a:hlinkClick r:id="" action="ppaction://media"/>
            <a:extLst>
              <a:ext uri="{FF2B5EF4-FFF2-40B4-BE49-F238E27FC236}">
                <a16:creationId xmlns:a16="http://schemas.microsoft.com/office/drawing/2014/main" xmlns="" id="{33B2F759-76C2-4A46-9090-F571093F4F8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759199" y="5361609"/>
            <a:ext cx="812800" cy="812800"/>
          </a:xfrm>
          <a:prstGeom prst="rect">
            <a:avLst/>
          </a:prstGeom>
        </p:spPr>
      </p:pic>
    </p:spTree>
    <p:extLst>
      <p:ext uri="{BB962C8B-B14F-4D97-AF65-F5344CB8AC3E}">
        <p14:creationId xmlns:p14="http://schemas.microsoft.com/office/powerpoint/2010/main" val="39305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ck of seagulls are swimming in a body of water&#10;&#10;Description automatically generated">
            <a:extLst>
              <a:ext uri="{FF2B5EF4-FFF2-40B4-BE49-F238E27FC236}">
                <a16:creationId xmlns:a16="http://schemas.microsoft.com/office/drawing/2014/main" xmlns="" id="{DE83411D-F504-0945-B123-22B9D9B9B3F4}"/>
              </a:ext>
            </a:extLst>
          </p:cNvPr>
          <p:cNvPicPr>
            <a:picLocks noChangeAspect="1"/>
          </p:cNvPicPr>
          <p:nvPr/>
        </p:nvPicPr>
        <p:blipFill>
          <a:blip r:embed="rId5"/>
          <a:stretch>
            <a:fillRect/>
          </a:stretch>
        </p:blipFill>
        <p:spPr>
          <a:xfrm>
            <a:off x="71436" y="0"/>
            <a:ext cx="9001125" cy="6858000"/>
          </a:xfrm>
          <a:prstGeom prst="rect">
            <a:avLst/>
          </a:prstGeom>
        </p:spPr>
      </p:pic>
      <p:pic>
        <p:nvPicPr>
          <p:cNvPr id="2" name="Pied-billed Grebe 1 Wail.mp3">
            <a:hlinkClick r:id="" action="ppaction://media"/>
            <a:extLst>
              <a:ext uri="{FF2B5EF4-FFF2-40B4-BE49-F238E27FC236}">
                <a16:creationId xmlns:a16="http://schemas.microsoft.com/office/drawing/2014/main" xmlns="" id="{8473501C-BDED-4E47-8C2B-5AC8DEF3FD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598" y="2616200"/>
            <a:ext cx="812800" cy="812800"/>
          </a:xfrm>
          <a:prstGeom prst="rect">
            <a:avLst/>
          </a:prstGeom>
        </p:spPr>
      </p:pic>
    </p:spTree>
    <p:extLst>
      <p:ext uri="{BB962C8B-B14F-4D97-AF65-F5344CB8AC3E}">
        <p14:creationId xmlns:p14="http://schemas.microsoft.com/office/powerpoint/2010/main" val="18306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728089" y="857250"/>
            <a:ext cx="4930012" cy="857250"/>
          </a:xfrm>
        </p:spPr>
        <p:txBody>
          <a:bodyPr/>
          <a:lstStyle/>
          <a:p>
            <a:endParaRPr lang="en-US" dirty="0"/>
          </a:p>
        </p:txBody>
      </p:sp>
      <p:pic>
        <p:nvPicPr>
          <p:cNvPr id="5" name="Picture 4" descr="Screen Shot 2018-10-29 at 11.01.18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94" y="3800238"/>
            <a:ext cx="4488011" cy="2829198"/>
          </a:xfrm>
          <a:prstGeom prst="rect">
            <a:avLst/>
          </a:prstGeom>
        </p:spPr>
      </p:pic>
      <p:pic>
        <p:nvPicPr>
          <p:cNvPr id="6" name="Picture 5" descr="Screen Shot 2018-10-29 at 11.01.28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8448" y="601956"/>
            <a:ext cx="4335658" cy="3262475"/>
          </a:xfrm>
          <a:prstGeom prst="rect">
            <a:avLst/>
          </a:prstGeom>
        </p:spPr>
      </p:pic>
      <p:pic>
        <p:nvPicPr>
          <p:cNvPr id="7" name="Picture 6" descr="Screen Shot 2018-10-29 at 11.01.50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1997" y="3899341"/>
            <a:ext cx="3926080" cy="2958659"/>
          </a:xfrm>
          <a:prstGeom prst="rect">
            <a:avLst/>
          </a:prstGeom>
        </p:spPr>
      </p:pic>
      <p:pic>
        <p:nvPicPr>
          <p:cNvPr id="8" name="Picture 7" descr="Screen Shot 2018-10-29 at 11.01.41 A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461" y="60712"/>
            <a:ext cx="2564364" cy="3730463"/>
          </a:xfrm>
          <a:prstGeom prst="rect">
            <a:avLst/>
          </a:prstGeom>
        </p:spPr>
      </p:pic>
      <p:pic>
        <p:nvPicPr>
          <p:cNvPr id="2" name="Black-capped Chickadee 1 Song.mp3">
            <a:hlinkClick r:id="" action="ppaction://media"/>
            <a:extLst>
              <a:ext uri="{FF2B5EF4-FFF2-40B4-BE49-F238E27FC236}">
                <a16:creationId xmlns:a16="http://schemas.microsoft.com/office/drawing/2014/main" xmlns="" id="{F53A9A1B-2FCB-CA49-AA6F-328CFCFA50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9754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A6D64B-814E-6845-9C6B-1409D7384E8B}"/>
              </a:ext>
            </a:extLst>
          </p:cNvPr>
          <p:cNvSpPr>
            <a:spLocks noGrp="1"/>
          </p:cNvSpPr>
          <p:nvPr>
            <p:ph type="title" idx="4294967295"/>
          </p:nvPr>
        </p:nvSpPr>
        <p:spPr/>
        <p:txBody>
          <a:bodyPr/>
          <a:lstStyle/>
          <a:p>
            <a:r>
              <a:rPr lang="en-US" dirty="0"/>
              <a:t>House Finch</a:t>
            </a:r>
          </a:p>
        </p:txBody>
      </p:sp>
      <p:pic>
        <p:nvPicPr>
          <p:cNvPr id="3" name="Picture 2" descr="A small bird sitting on a branch&#10;&#10;Description automatically generated">
            <a:extLst>
              <a:ext uri="{FF2B5EF4-FFF2-40B4-BE49-F238E27FC236}">
                <a16:creationId xmlns:a16="http://schemas.microsoft.com/office/drawing/2014/main" xmlns="" id="{ECD6D453-0014-D444-A469-605A8766C162}"/>
              </a:ext>
            </a:extLst>
          </p:cNvPr>
          <p:cNvPicPr>
            <a:picLocks noChangeAspect="1"/>
          </p:cNvPicPr>
          <p:nvPr/>
        </p:nvPicPr>
        <p:blipFill>
          <a:blip r:embed="rId5"/>
          <a:stretch>
            <a:fillRect/>
          </a:stretch>
        </p:blipFill>
        <p:spPr>
          <a:xfrm>
            <a:off x="71437" y="0"/>
            <a:ext cx="9001125" cy="6858000"/>
          </a:xfrm>
          <a:prstGeom prst="rect">
            <a:avLst/>
          </a:prstGeom>
        </p:spPr>
      </p:pic>
      <p:pic>
        <p:nvPicPr>
          <p:cNvPr id="4" name="House Finch 1 Song.mp3">
            <a:hlinkClick r:id="" action="ppaction://media"/>
            <a:extLst>
              <a:ext uri="{FF2B5EF4-FFF2-40B4-BE49-F238E27FC236}">
                <a16:creationId xmlns:a16="http://schemas.microsoft.com/office/drawing/2014/main" xmlns="" id="{FEED6CBC-399F-4B40-9601-2A93370ED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593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Birding Skills</a:t>
            </a:r>
          </a:p>
        </p:txBody>
      </p:sp>
      <p:sp>
        <p:nvSpPr>
          <p:cNvPr id="3" name="Content Placeholder 2"/>
          <p:cNvSpPr>
            <a:spLocks noGrp="1"/>
          </p:cNvSpPr>
          <p:nvPr>
            <p:ph idx="1"/>
          </p:nvPr>
        </p:nvSpPr>
        <p:spPr/>
        <p:txBody>
          <a:bodyPr/>
          <a:lstStyle/>
          <a:p>
            <a:r>
              <a:rPr lang="en-US" dirty="0"/>
              <a:t>Size &amp; Shape</a:t>
            </a:r>
          </a:p>
          <a:p>
            <a:r>
              <a:rPr lang="en-US" dirty="0"/>
              <a:t>Color Patterns</a:t>
            </a:r>
          </a:p>
          <a:p>
            <a:r>
              <a:rPr lang="en-US" dirty="0"/>
              <a:t>Behavior</a:t>
            </a:r>
          </a:p>
          <a:p>
            <a:r>
              <a:rPr lang="en-US" dirty="0"/>
              <a:t>Habitat</a:t>
            </a:r>
          </a:p>
          <a:p>
            <a:r>
              <a:rPr lang="en-US" dirty="0"/>
              <a:t>Songs &amp; Calls</a:t>
            </a:r>
          </a:p>
        </p:txBody>
      </p:sp>
    </p:spTree>
    <p:extLst>
      <p:ext uri="{BB962C8B-B14F-4D97-AF65-F5344CB8AC3E}">
        <p14:creationId xmlns:p14="http://schemas.microsoft.com/office/powerpoint/2010/main" val="3989145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bird perched on a tree branch&#10;&#10;Description automatically generated">
            <a:extLst>
              <a:ext uri="{FF2B5EF4-FFF2-40B4-BE49-F238E27FC236}">
                <a16:creationId xmlns:a16="http://schemas.microsoft.com/office/drawing/2014/main" xmlns="" id="{9ABB8DCF-F9E3-9C42-9FE8-6F737B236DA9}"/>
              </a:ext>
            </a:extLst>
          </p:cNvPr>
          <p:cNvPicPr>
            <a:picLocks noChangeAspect="1"/>
          </p:cNvPicPr>
          <p:nvPr/>
        </p:nvPicPr>
        <p:blipFill>
          <a:blip r:embed="rId5"/>
          <a:stretch>
            <a:fillRect/>
          </a:stretch>
        </p:blipFill>
        <p:spPr>
          <a:xfrm>
            <a:off x="71437" y="0"/>
            <a:ext cx="9001125" cy="6858000"/>
          </a:xfrm>
          <a:prstGeom prst="rect">
            <a:avLst/>
          </a:prstGeom>
        </p:spPr>
      </p:pic>
      <p:pic>
        <p:nvPicPr>
          <p:cNvPr id="2" name="Pacific Wren 1 Song.mp3">
            <a:hlinkClick r:id="" action="ppaction://media"/>
            <a:extLst>
              <a:ext uri="{FF2B5EF4-FFF2-40B4-BE49-F238E27FC236}">
                <a16:creationId xmlns:a16="http://schemas.microsoft.com/office/drawing/2014/main" xmlns="" id="{FDF1267F-1B7C-5143-9CFF-C6435B2D5B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2753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4D2D5-11AC-E941-84E9-4021FCF95D2E}"/>
              </a:ext>
            </a:extLst>
          </p:cNvPr>
          <p:cNvSpPr>
            <a:spLocks noGrp="1"/>
          </p:cNvSpPr>
          <p:nvPr>
            <p:ph type="title"/>
          </p:nvPr>
        </p:nvSpPr>
        <p:spPr/>
        <p:txBody>
          <a:bodyPr/>
          <a:lstStyle/>
          <a:p>
            <a:r>
              <a:rPr lang="en-US" dirty="0"/>
              <a:t>Using Field Guide</a:t>
            </a:r>
          </a:p>
        </p:txBody>
      </p:sp>
      <p:sp>
        <p:nvSpPr>
          <p:cNvPr id="3" name="Content Placeholder 2">
            <a:extLst>
              <a:ext uri="{FF2B5EF4-FFF2-40B4-BE49-F238E27FC236}">
                <a16:creationId xmlns:a16="http://schemas.microsoft.com/office/drawing/2014/main" xmlns="" id="{4C60EDB5-0B6D-C548-9F1C-2BAC6D9E8CAC}"/>
              </a:ext>
            </a:extLst>
          </p:cNvPr>
          <p:cNvSpPr>
            <a:spLocks noGrp="1"/>
          </p:cNvSpPr>
          <p:nvPr>
            <p:ph idx="1"/>
          </p:nvPr>
        </p:nvSpPr>
        <p:spPr/>
        <p:txBody>
          <a:bodyPr/>
          <a:lstStyle/>
          <a:p>
            <a:r>
              <a:rPr lang="en-US" dirty="0"/>
              <a:t>In Merlin – go to Home &amp; then Exploring Birds</a:t>
            </a:r>
          </a:p>
          <a:p>
            <a:r>
              <a:rPr lang="en-US" dirty="0"/>
              <a:t>Or pick up a field guide</a:t>
            </a:r>
          </a:p>
        </p:txBody>
      </p:sp>
    </p:spTree>
    <p:extLst>
      <p:ext uri="{BB962C8B-B14F-4D97-AF65-F5344CB8AC3E}">
        <p14:creationId xmlns:p14="http://schemas.microsoft.com/office/powerpoint/2010/main" val="937256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2-15 at 5.32.4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325686" cy="3722081"/>
          </a:xfrm>
          <a:prstGeom prst="rect">
            <a:avLst/>
          </a:prstGeom>
        </p:spPr>
      </p:pic>
      <p:pic>
        <p:nvPicPr>
          <p:cNvPr id="3" name="Picture 2" descr="Screen Shot 2019-02-15 at 5.33.01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722081"/>
            <a:ext cx="4981999" cy="3135919"/>
          </a:xfrm>
          <a:prstGeom prst="rect">
            <a:avLst/>
          </a:prstGeom>
        </p:spPr>
      </p:pic>
      <p:pic>
        <p:nvPicPr>
          <p:cNvPr id="4" name="Picture 3" descr="Screen Shot 2019-02-15 at 5.33.35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1705" y="1"/>
            <a:ext cx="4597395" cy="3518776"/>
          </a:xfrm>
          <a:prstGeom prst="rect">
            <a:avLst/>
          </a:prstGeom>
        </p:spPr>
      </p:pic>
      <p:pic>
        <p:nvPicPr>
          <p:cNvPr id="5" name="Picture 4" descr="Screen Shot 2019-02-15 at 5.34.18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3896" y="3722081"/>
            <a:ext cx="4440104" cy="3213556"/>
          </a:xfrm>
          <a:prstGeom prst="rect">
            <a:avLst/>
          </a:prstGeom>
        </p:spPr>
      </p:pic>
      <p:sp>
        <p:nvSpPr>
          <p:cNvPr id="7" name="TextBox 6"/>
          <p:cNvSpPr txBox="1"/>
          <p:nvPr/>
        </p:nvSpPr>
        <p:spPr>
          <a:xfrm>
            <a:off x="104930" y="353810"/>
            <a:ext cx="392430" cy="523220"/>
          </a:xfrm>
          <a:prstGeom prst="rect">
            <a:avLst/>
          </a:prstGeom>
          <a:noFill/>
        </p:spPr>
        <p:txBody>
          <a:bodyPr wrap="none" rtlCol="0">
            <a:spAutoFit/>
          </a:bodyPr>
          <a:lstStyle/>
          <a:p>
            <a:r>
              <a:rPr lang="en-US" sz="2800" dirty="0">
                <a:solidFill>
                  <a:srgbClr val="FFFFFF"/>
                </a:solidFill>
              </a:rPr>
              <a:t>A</a:t>
            </a:r>
          </a:p>
        </p:txBody>
      </p:sp>
      <p:sp>
        <p:nvSpPr>
          <p:cNvPr id="8" name="TextBox 7"/>
          <p:cNvSpPr txBox="1"/>
          <p:nvPr/>
        </p:nvSpPr>
        <p:spPr>
          <a:xfrm>
            <a:off x="8438740" y="353810"/>
            <a:ext cx="379982" cy="523220"/>
          </a:xfrm>
          <a:prstGeom prst="rect">
            <a:avLst/>
          </a:prstGeom>
          <a:noFill/>
        </p:spPr>
        <p:txBody>
          <a:bodyPr wrap="none" rtlCol="0">
            <a:spAutoFit/>
          </a:bodyPr>
          <a:lstStyle/>
          <a:p>
            <a:r>
              <a:rPr lang="en-US" sz="2800" dirty="0">
                <a:solidFill>
                  <a:srgbClr val="FFFFFF"/>
                </a:solidFill>
              </a:rPr>
              <a:t>B</a:t>
            </a:r>
          </a:p>
        </p:txBody>
      </p:sp>
      <p:sp>
        <p:nvSpPr>
          <p:cNvPr id="9" name="TextBox 8"/>
          <p:cNvSpPr txBox="1"/>
          <p:nvPr/>
        </p:nvSpPr>
        <p:spPr>
          <a:xfrm>
            <a:off x="3142380" y="1335591"/>
            <a:ext cx="1653292" cy="646331"/>
          </a:xfrm>
          <a:prstGeom prst="rect">
            <a:avLst/>
          </a:prstGeom>
          <a:noFill/>
        </p:spPr>
        <p:txBody>
          <a:bodyPr wrap="none" rtlCol="0">
            <a:spAutoFit/>
          </a:bodyPr>
          <a:lstStyle/>
          <a:p>
            <a:pPr algn="ctr"/>
            <a:endParaRPr lang="en-US" dirty="0"/>
          </a:p>
          <a:p>
            <a:pPr algn="ctr"/>
            <a:r>
              <a:rPr lang="en-US" dirty="0"/>
              <a:t>Marymoor Park</a:t>
            </a:r>
          </a:p>
        </p:txBody>
      </p:sp>
      <p:pic>
        <p:nvPicPr>
          <p:cNvPr id="6" name="Song Sparrow 1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1500" y="3112377"/>
            <a:ext cx="812800" cy="812800"/>
          </a:xfrm>
          <a:prstGeom prst="rect">
            <a:avLst/>
          </a:prstGeom>
        </p:spPr>
      </p:pic>
      <p:pic>
        <p:nvPicPr>
          <p:cNvPr id="10" name="Song Sparrow 2 Calls.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19286" y="5575300"/>
            <a:ext cx="812800" cy="812800"/>
          </a:xfrm>
          <a:prstGeom prst="rect">
            <a:avLst/>
          </a:prstGeom>
        </p:spPr>
      </p:pic>
      <p:pic>
        <p:nvPicPr>
          <p:cNvPr id="11" name="Savannah Sparrow 1 Song.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721600" y="2896581"/>
            <a:ext cx="812800" cy="812800"/>
          </a:xfrm>
          <a:prstGeom prst="rect">
            <a:avLst/>
          </a:prstGeom>
        </p:spPr>
      </p:pic>
      <p:sp>
        <p:nvSpPr>
          <p:cNvPr id="12" name="TextBox 11">
            <a:extLst>
              <a:ext uri="{FF2B5EF4-FFF2-40B4-BE49-F238E27FC236}">
                <a16:creationId xmlns:a16="http://schemas.microsoft.com/office/drawing/2014/main" xmlns="" id="{C8BA2D0A-8256-5C4A-AAD9-BAC8F71BA3A8}"/>
              </a:ext>
            </a:extLst>
          </p:cNvPr>
          <p:cNvSpPr txBox="1"/>
          <p:nvPr/>
        </p:nvSpPr>
        <p:spPr>
          <a:xfrm>
            <a:off x="3234799" y="219360"/>
            <a:ext cx="1307794" cy="646331"/>
          </a:xfrm>
          <a:prstGeom prst="rect">
            <a:avLst/>
          </a:prstGeom>
          <a:noFill/>
        </p:spPr>
        <p:txBody>
          <a:bodyPr wrap="none" rtlCol="0">
            <a:spAutoFit/>
          </a:bodyPr>
          <a:lstStyle/>
          <a:p>
            <a:r>
              <a:rPr lang="en-US" dirty="0"/>
              <a:t>Two species</a:t>
            </a:r>
          </a:p>
          <a:p>
            <a:endParaRPr lang="en-US" dirty="0"/>
          </a:p>
        </p:txBody>
      </p:sp>
    </p:spTree>
    <p:extLst>
      <p:ext uri="{BB962C8B-B14F-4D97-AF65-F5344CB8AC3E}">
        <p14:creationId xmlns:p14="http://schemas.microsoft.com/office/powerpoint/2010/main" val="4002358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583"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3231"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2-16 at 10.40.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94455" cy="3657600"/>
          </a:xfrm>
          <a:prstGeom prst="rect">
            <a:avLst/>
          </a:prstGeom>
        </p:spPr>
      </p:pic>
      <p:pic>
        <p:nvPicPr>
          <p:cNvPr id="3" name="Picture 2" descr="Screen Shot 2019-02-16 at 10.42.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1" y="3302148"/>
            <a:ext cx="2768599" cy="3670152"/>
          </a:xfrm>
          <a:prstGeom prst="rect">
            <a:avLst/>
          </a:prstGeom>
        </p:spPr>
      </p:pic>
      <p:pic>
        <p:nvPicPr>
          <p:cNvPr id="4" name="Picture 3" descr="Screen Shot 2019-02-16 at 10.40.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5471" y="0"/>
            <a:ext cx="3878529" cy="3657600"/>
          </a:xfrm>
          <a:prstGeom prst="rect">
            <a:avLst/>
          </a:prstGeom>
        </p:spPr>
      </p:pic>
      <p:pic>
        <p:nvPicPr>
          <p:cNvPr id="5" name="Picture 4" descr="Screen Shot 2019-02-16 at 10.41.1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649705" y="3479800"/>
            <a:ext cx="3018910" cy="3378200"/>
          </a:xfrm>
          <a:prstGeom prst="rect">
            <a:avLst/>
          </a:prstGeom>
        </p:spPr>
      </p:pic>
      <p:sp>
        <p:nvSpPr>
          <p:cNvPr id="6" name="TextBox 5"/>
          <p:cNvSpPr txBox="1"/>
          <p:nvPr/>
        </p:nvSpPr>
        <p:spPr>
          <a:xfrm>
            <a:off x="3683000" y="1549400"/>
            <a:ext cx="1231978" cy="646331"/>
          </a:xfrm>
          <a:prstGeom prst="rect">
            <a:avLst/>
          </a:prstGeom>
          <a:noFill/>
        </p:spPr>
        <p:txBody>
          <a:bodyPr wrap="none" rtlCol="0">
            <a:spAutoFit/>
          </a:bodyPr>
          <a:lstStyle/>
          <a:p>
            <a:pPr algn="ctr"/>
            <a:r>
              <a:rPr lang="en-US" dirty="0"/>
              <a:t>Seattle</a:t>
            </a:r>
          </a:p>
          <a:p>
            <a:pPr algn="ctr"/>
            <a:r>
              <a:rPr lang="en-US" dirty="0"/>
              <a:t>April - June</a:t>
            </a:r>
          </a:p>
        </p:txBody>
      </p:sp>
      <p:sp>
        <p:nvSpPr>
          <p:cNvPr id="7" name="TextBox 6"/>
          <p:cNvSpPr txBox="1"/>
          <p:nvPr/>
        </p:nvSpPr>
        <p:spPr>
          <a:xfrm>
            <a:off x="254002" y="728990"/>
            <a:ext cx="392430" cy="523220"/>
          </a:xfrm>
          <a:prstGeom prst="rect">
            <a:avLst/>
          </a:prstGeom>
          <a:noFill/>
        </p:spPr>
        <p:txBody>
          <a:bodyPr wrap="none" rtlCol="0">
            <a:spAutoFit/>
          </a:bodyPr>
          <a:lstStyle/>
          <a:p>
            <a:r>
              <a:rPr lang="en-US" sz="2800" dirty="0">
                <a:solidFill>
                  <a:schemeClr val="bg1"/>
                </a:solidFill>
              </a:rPr>
              <a:t>A</a:t>
            </a:r>
          </a:p>
        </p:txBody>
      </p:sp>
      <p:sp>
        <p:nvSpPr>
          <p:cNvPr id="8" name="TextBox 7"/>
          <p:cNvSpPr txBox="1"/>
          <p:nvPr/>
        </p:nvSpPr>
        <p:spPr>
          <a:xfrm>
            <a:off x="5842000" y="457200"/>
            <a:ext cx="379982" cy="523220"/>
          </a:xfrm>
          <a:prstGeom prst="rect">
            <a:avLst/>
          </a:prstGeom>
          <a:noFill/>
        </p:spPr>
        <p:txBody>
          <a:bodyPr wrap="none" rtlCol="0">
            <a:spAutoFit/>
          </a:bodyPr>
          <a:lstStyle/>
          <a:p>
            <a:r>
              <a:rPr lang="en-US" sz="2800" dirty="0">
                <a:solidFill>
                  <a:srgbClr val="FFFFFF"/>
                </a:solidFill>
              </a:rPr>
              <a:t>B</a:t>
            </a:r>
          </a:p>
        </p:txBody>
      </p:sp>
      <p:sp>
        <p:nvSpPr>
          <p:cNvPr id="9" name="TextBox 8"/>
          <p:cNvSpPr txBox="1"/>
          <p:nvPr/>
        </p:nvSpPr>
        <p:spPr>
          <a:xfrm>
            <a:off x="65939" y="5041900"/>
            <a:ext cx="376125" cy="523220"/>
          </a:xfrm>
          <a:prstGeom prst="rect">
            <a:avLst/>
          </a:prstGeom>
          <a:noFill/>
        </p:spPr>
        <p:txBody>
          <a:bodyPr wrap="none" rtlCol="0">
            <a:spAutoFit/>
          </a:bodyPr>
          <a:lstStyle/>
          <a:p>
            <a:r>
              <a:rPr lang="en-US" sz="2800" dirty="0"/>
              <a:t>C</a:t>
            </a:r>
          </a:p>
        </p:txBody>
      </p:sp>
      <p:sp>
        <p:nvSpPr>
          <p:cNvPr id="10" name="TextBox 9"/>
          <p:cNvSpPr txBox="1"/>
          <p:nvPr/>
        </p:nvSpPr>
        <p:spPr>
          <a:xfrm>
            <a:off x="5842000" y="6083300"/>
            <a:ext cx="405580" cy="523220"/>
          </a:xfrm>
          <a:prstGeom prst="rect">
            <a:avLst/>
          </a:prstGeom>
          <a:noFill/>
        </p:spPr>
        <p:txBody>
          <a:bodyPr wrap="none" rtlCol="0">
            <a:spAutoFit/>
          </a:bodyPr>
          <a:lstStyle/>
          <a:p>
            <a:r>
              <a:rPr lang="en-US" sz="2800" dirty="0"/>
              <a:t>D</a:t>
            </a:r>
          </a:p>
        </p:txBody>
      </p:sp>
      <p:sp>
        <p:nvSpPr>
          <p:cNvPr id="11" name="TextBox 10">
            <a:extLst>
              <a:ext uri="{FF2B5EF4-FFF2-40B4-BE49-F238E27FC236}">
                <a16:creationId xmlns:a16="http://schemas.microsoft.com/office/drawing/2014/main" xmlns="" id="{1FE25030-47A4-8947-98B7-FEDBCAB7B0C4}"/>
              </a:ext>
            </a:extLst>
          </p:cNvPr>
          <p:cNvSpPr txBox="1"/>
          <p:nvPr/>
        </p:nvSpPr>
        <p:spPr>
          <a:xfrm>
            <a:off x="3683000" y="682487"/>
            <a:ext cx="1362937" cy="369332"/>
          </a:xfrm>
          <a:prstGeom prst="rect">
            <a:avLst/>
          </a:prstGeom>
          <a:noFill/>
        </p:spPr>
        <p:txBody>
          <a:bodyPr wrap="none" rtlCol="0">
            <a:spAutoFit/>
          </a:bodyPr>
          <a:lstStyle/>
          <a:p>
            <a:r>
              <a:rPr lang="en-US" dirty="0"/>
              <a:t>Four Species</a:t>
            </a:r>
          </a:p>
        </p:txBody>
      </p:sp>
      <p:sp>
        <p:nvSpPr>
          <p:cNvPr id="12" name="TextBox 11">
            <a:extLst>
              <a:ext uri="{FF2B5EF4-FFF2-40B4-BE49-F238E27FC236}">
                <a16:creationId xmlns:a16="http://schemas.microsoft.com/office/drawing/2014/main" xmlns="" id="{0F7A6233-56DB-E444-8A73-226DDCC8BD45}"/>
              </a:ext>
            </a:extLst>
          </p:cNvPr>
          <p:cNvSpPr txBox="1"/>
          <p:nvPr/>
        </p:nvSpPr>
        <p:spPr>
          <a:xfrm>
            <a:off x="3111500" y="4664765"/>
            <a:ext cx="2538205" cy="1477328"/>
          </a:xfrm>
          <a:prstGeom prst="rect">
            <a:avLst/>
          </a:prstGeom>
          <a:noFill/>
        </p:spPr>
        <p:txBody>
          <a:bodyPr wrap="square" rtlCol="0">
            <a:spAutoFit/>
          </a:bodyPr>
          <a:lstStyle/>
          <a:p>
            <a:pPr algn="ctr"/>
            <a:r>
              <a:rPr lang="en-US" dirty="0"/>
              <a:t>All Woodpeckers</a:t>
            </a:r>
          </a:p>
          <a:p>
            <a:pPr algn="ctr"/>
            <a:r>
              <a:rPr lang="en-US" dirty="0"/>
              <a:t>But</a:t>
            </a:r>
          </a:p>
          <a:p>
            <a:pPr algn="ctr"/>
            <a:r>
              <a:rPr lang="en-US" dirty="0"/>
              <a:t>Two don’t have </a:t>
            </a:r>
          </a:p>
          <a:p>
            <a:pPr algn="ctr"/>
            <a:r>
              <a:rPr lang="en-US" dirty="0"/>
              <a:t>Woodpecker in their name</a:t>
            </a:r>
          </a:p>
        </p:txBody>
      </p:sp>
    </p:spTree>
    <p:extLst>
      <p:ext uri="{BB962C8B-B14F-4D97-AF65-F5344CB8AC3E}">
        <p14:creationId xmlns:p14="http://schemas.microsoft.com/office/powerpoint/2010/main" val="983424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0E66D-9F7D-4D49-BBEF-2CDBDC384FB6}"/>
              </a:ext>
            </a:extLst>
          </p:cNvPr>
          <p:cNvSpPr>
            <a:spLocks noGrp="1"/>
          </p:cNvSpPr>
          <p:nvPr>
            <p:ph type="title"/>
          </p:nvPr>
        </p:nvSpPr>
        <p:spPr/>
        <p:txBody>
          <a:bodyPr/>
          <a:lstStyle/>
          <a:p>
            <a:r>
              <a:rPr lang="en-US" dirty="0"/>
              <a:t>Opportunities to Bird</a:t>
            </a:r>
          </a:p>
        </p:txBody>
      </p:sp>
      <p:sp>
        <p:nvSpPr>
          <p:cNvPr id="3" name="Content Placeholder 2">
            <a:extLst>
              <a:ext uri="{FF2B5EF4-FFF2-40B4-BE49-F238E27FC236}">
                <a16:creationId xmlns:a16="http://schemas.microsoft.com/office/drawing/2014/main" xmlns="" id="{34621CDA-284C-3C44-914D-D403A2486B99}"/>
              </a:ext>
            </a:extLst>
          </p:cNvPr>
          <p:cNvSpPr>
            <a:spLocks noGrp="1"/>
          </p:cNvSpPr>
          <p:nvPr>
            <p:ph idx="1"/>
          </p:nvPr>
        </p:nvSpPr>
        <p:spPr>
          <a:xfrm>
            <a:off x="457200" y="1358348"/>
            <a:ext cx="8229600" cy="4949687"/>
          </a:xfrm>
        </p:spPr>
        <p:txBody>
          <a:bodyPr>
            <a:normAutofit fontScale="92500" lnSpcReduction="10000"/>
          </a:bodyPr>
          <a:lstStyle/>
          <a:p>
            <a:r>
              <a:rPr lang="en-US" dirty="0"/>
              <a:t>Seattle Audubon Neighborhood Bird Walks:  </a:t>
            </a:r>
            <a:r>
              <a:rPr lang="en-US" dirty="0">
                <a:hlinkClick r:id="rId2"/>
              </a:rPr>
              <a:t>http://www.seattleaudubon.org/sas/GetInvolved/GoBirding/NeighborhoodBirdWalks.aspx</a:t>
            </a:r>
            <a:endParaRPr lang="en-US" dirty="0"/>
          </a:p>
          <a:p>
            <a:r>
              <a:rPr lang="en-US" dirty="0"/>
              <a:t>Eastside Audubon does First Timer trip and walks.  </a:t>
            </a:r>
            <a:r>
              <a:rPr lang="en-US" dirty="0">
                <a:hlinkClick r:id="rId3"/>
              </a:rPr>
              <a:t>https://www.eastsideaudubon.org/calendar?view=calendar&amp;month=05-2019</a:t>
            </a:r>
            <a:endParaRPr lang="en-US" dirty="0"/>
          </a:p>
          <a:p>
            <a:r>
              <a:rPr lang="en-US" dirty="0"/>
              <a:t>Marymoor Bird Walk – every Thursday </a:t>
            </a:r>
            <a:r>
              <a:rPr lang="en-US" dirty="0">
                <a:hlinkClick r:id="rId4"/>
              </a:rPr>
              <a:t>https://www.marymoor.org/BirdingSchedule.htm</a:t>
            </a:r>
            <a:endParaRPr lang="en-US" dirty="0"/>
          </a:p>
          <a:p>
            <a:r>
              <a:rPr lang="en-US" dirty="0"/>
              <a:t>Nisqually National Wildlife Refuge – every Wednesday </a:t>
            </a:r>
            <a:r>
              <a:rPr lang="en-US" dirty="0">
                <a:hlinkClick r:id="rId5"/>
              </a:rPr>
              <a:t>https://blackhills-audubon.org/event/bird-walk/</a:t>
            </a:r>
            <a:endParaRPr lang="en-US" dirty="0"/>
          </a:p>
          <a:p>
            <a:endParaRPr lang="en-US" dirty="0"/>
          </a:p>
        </p:txBody>
      </p:sp>
    </p:spTree>
    <p:extLst>
      <p:ext uri="{BB962C8B-B14F-4D97-AF65-F5344CB8AC3E}">
        <p14:creationId xmlns:p14="http://schemas.microsoft.com/office/powerpoint/2010/main" val="340752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626ED-B1F9-5C4A-BC2C-B4FC02EB9952}"/>
              </a:ext>
            </a:extLst>
          </p:cNvPr>
          <p:cNvSpPr>
            <a:spLocks noGrp="1"/>
          </p:cNvSpPr>
          <p:nvPr>
            <p:ph type="title"/>
          </p:nvPr>
        </p:nvSpPr>
        <p:spPr/>
        <p:txBody>
          <a:bodyPr/>
          <a:lstStyle/>
          <a:p>
            <a:r>
              <a:rPr lang="en-US" dirty="0"/>
              <a:t>Resources for Bird Identification</a:t>
            </a:r>
          </a:p>
        </p:txBody>
      </p:sp>
      <p:sp>
        <p:nvSpPr>
          <p:cNvPr id="3" name="Content Placeholder 2">
            <a:extLst>
              <a:ext uri="{FF2B5EF4-FFF2-40B4-BE49-F238E27FC236}">
                <a16:creationId xmlns:a16="http://schemas.microsoft.com/office/drawing/2014/main" xmlns="" id="{752E8622-B532-3948-8B5F-71ADB09A2EA4}"/>
              </a:ext>
            </a:extLst>
          </p:cNvPr>
          <p:cNvSpPr>
            <a:spLocks noGrp="1"/>
          </p:cNvSpPr>
          <p:nvPr>
            <p:ph idx="1"/>
          </p:nvPr>
        </p:nvSpPr>
        <p:spPr/>
        <p:txBody>
          <a:bodyPr>
            <a:normAutofit lnSpcReduction="10000"/>
          </a:bodyPr>
          <a:lstStyle/>
          <a:p>
            <a:r>
              <a:rPr lang="en-US" dirty="0"/>
              <a:t>All About Birds – Cornell Laboratory of Ornithology</a:t>
            </a:r>
          </a:p>
          <a:p>
            <a:pPr lvl="1"/>
            <a:r>
              <a:rPr lang="en-US" dirty="0">
                <a:hlinkClick r:id="rId2"/>
              </a:rPr>
              <a:t>https://www.allaboutbirds.org</a:t>
            </a:r>
            <a:endParaRPr lang="en-US" dirty="0"/>
          </a:p>
          <a:p>
            <a:r>
              <a:rPr lang="en-US" dirty="0"/>
              <a:t>Merlin App</a:t>
            </a:r>
          </a:p>
          <a:p>
            <a:pPr lvl="1"/>
            <a:r>
              <a:rPr lang="en-US" dirty="0">
                <a:hlinkClick r:id="rId3"/>
              </a:rPr>
              <a:t>http://merlin.allaboutbirds.org</a:t>
            </a:r>
            <a:endParaRPr lang="en-US" dirty="0"/>
          </a:p>
          <a:p>
            <a:r>
              <a:rPr lang="en-US" dirty="0" err="1"/>
              <a:t>BirdWeb</a:t>
            </a:r>
            <a:endParaRPr lang="en-US" dirty="0"/>
          </a:p>
          <a:p>
            <a:pPr lvl="1"/>
            <a:r>
              <a:rPr lang="en-US" dirty="0">
                <a:hlinkClick r:id="rId4"/>
              </a:rPr>
              <a:t>http://www.birdweb.org/birdweb/index.aspx</a:t>
            </a:r>
            <a:endParaRPr lang="en-US" dirty="0"/>
          </a:p>
          <a:p>
            <a:r>
              <a:rPr lang="en-US" dirty="0"/>
              <a:t>Birding Locations- WA Birder’s Guide</a:t>
            </a:r>
          </a:p>
          <a:p>
            <a:pPr lvl="1"/>
            <a:r>
              <a:rPr lang="en-US" dirty="0">
                <a:hlinkClick r:id="rId5"/>
              </a:rPr>
              <a:t>http://wabirdguide.org</a:t>
            </a:r>
            <a:endParaRPr lang="en-US" dirty="0"/>
          </a:p>
          <a:p>
            <a:pPr marL="457200" lvl="1" indent="0">
              <a:buNone/>
            </a:pPr>
            <a:endParaRPr lang="en-US" dirty="0"/>
          </a:p>
        </p:txBody>
      </p:sp>
    </p:spTree>
    <p:extLst>
      <p:ext uri="{BB962C8B-B14F-4D97-AF65-F5344CB8AC3E}">
        <p14:creationId xmlns:p14="http://schemas.microsoft.com/office/powerpoint/2010/main" val="173998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 Tips for Watching Birds	</a:t>
            </a:r>
          </a:p>
        </p:txBody>
      </p:sp>
      <p:sp>
        <p:nvSpPr>
          <p:cNvPr id="3" name="Content Placeholder 2"/>
          <p:cNvSpPr>
            <a:spLocks noGrp="1"/>
          </p:cNvSpPr>
          <p:nvPr>
            <p:ph idx="1"/>
          </p:nvPr>
        </p:nvSpPr>
        <p:spPr/>
        <p:txBody>
          <a:bodyPr/>
          <a:lstStyle/>
          <a:p>
            <a:r>
              <a:rPr lang="en-US" dirty="0"/>
              <a:t>Use all the information you can get</a:t>
            </a:r>
          </a:p>
          <a:p>
            <a:r>
              <a:rPr lang="en-US" dirty="0"/>
              <a:t>Try to see more than one characteristic</a:t>
            </a:r>
          </a:p>
          <a:p>
            <a:r>
              <a:rPr lang="en-US" dirty="0"/>
              <a:t>See the whole bird</a:t>
            </a:r>
          </a:p>
          <a:p>
            <a:r>
              <a:rPr lang="en-US" dirty="0"/>
              <a:t>If you know the common birds, the unusual ones will stand out</a:t>
            </a:r>
          </a:p>
          <a:p>
            <a:r>
              <a:rPr lang="en-US" dirty="0"/>
              <a:t>Expect variation in every species</a:t>
            </a:r>
          </a:p>
          <a:p>
            <a:r>
              <a:rPr lang="en-US" dirty="0"/>
              <a:t>Learn how birds and feathers move, so you know how a single bird can change</a:t>
            </a:r>
          </a:p>
        </p:txBody>
      </p:sp>
    </p:spTree>
    <p:extLst>
      <p:ext uri="{BB962C8B-B14F-4D97-AF65-F5344CB8AC3E}">
        <p14:creationId xmlns:p14="http://schemas.microsoft.com/office/powerpoint/2010/main" val="4004868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 Tips (Part II)</a:t>
            </a:r>
          </a:p>
        </p:txBody>
      </p:sp>
      <p:sp>
        <p:nvSpPr>
          <p:cNvPr id="3" name="Content Placeholder 2"/>
          <p:cNvSpPr>
            <a:spLocks noGrp="1"/>
          </p:cNvSpPr>
          <p:nvPr>
            <p:ph idx="1"/>
          </p:nvPr>
        </p:nvSpPr>
        <p:spPr/>
        <p:txBody>
          <a:bodyPr/>
          <a:lstStyle/>
          <a:p>
            <a:r>
              <a:rPr lang="en-US" dirty="0"/>
              <a:t>Size is only relative; compare a bird to something else, even itself</a:t>
            </a:r>
          </a:p>
          <a:p>
            <a:r>
              <a:rPr lang="en-US" dirty="0"/>
              <a:t>Watch birds with other people and learn from those with more experience</a:t>
            </a:r>
          </a:p>
          <a:p>
            <a:r>
              <a:rPr lang="en-US" dirty="0"/>
              <a:t>The magic of master birders is familiarity; the more time you spend watching, the better you </a:t>
            </a:r>
          </a:p>
          <a:p>
            <a:r>
              <a:rPr lang="en-US" dirty="0"/>
              <a:t>Everyone makes mistakes in bird identification, learn from yours</a:t>
            </a:r>
          </a:p>
        </p:txBody>
      </p:sp>
    </p:spTree>
    <p:extLst>
      <p:ext uri="{BB962C8B-B14F-4D97-AF65-F5344CB8AC3E}">
        <p14:creationId xmlns:p14="http://schemas.microsoft.com/office/powerpoint/2010/main" val="2956352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now Geese flock-Hayton Reserve-Skagit County-05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08" y="0"/>
            <a:ext cx="10278776" cy="6857999"/>
          </a:xfrm>
          <a:prstGeom prst="rect">
            <a:avLst/>
          </a:prstGeom>
        </p:spPr>
      </p:pic>
      <p:sp>
        <p:nvSpPr>
          <p:cNvPr id="5" name="Title 4"/>
          <p:cNvSpPr>
            <a:spLocks noGrp="1"/>
          </p:cNvSpPr>
          <p:nvPr>
            <p:ph type="ctrTitle"/>
          </p:nvPr>
        </p:nvSpPr>
        <p:spPr>
          <a:xfrm>
            <a:off x="685800" y="0"/>
            <a:ext cx="7772400" cy="1470025"/>
          </a:xfrm>
        </p:spPr>
        <p:txBody>
          <a:bodyPr/>
          <a:lstStyle/>
          <a:p>
            <a:r>
              <a:rPr lang="en-US" dirty="0"/>
              <a:t>Questions?</a:t>
            </a:r>
          </a:p>
        </p:txBody>
      </p:sp>
      <p:sp>
        <p:nvSpPr>
          <p:cNvPr id="6" name="Subtitle 5"/>
          <p:cNvSpPr>
            <a:spLocks noGrp="1"/>
          </p:cNvSpPr>
          <p:nvPr>
            <p:ph type="subTitle" idx="1"/>
          </p:nvPr>
        </p:nvSpPr>
        <p:spPr>
          <a:xfrm>
            <a:off x="1371600" y="2149987"/>
            <a:ext cx="6400800" cy="1752600"/>
          </a:xfrm>
        </p:spPr>
        <p:txBody>
          <a:bodyPr>
            <a:normAutofit/>
          </a:bodyPr>
          <a:lstStyle/>
          <a:p>
            <a:r>
              <a:rPr lang="en-US" sz="4400" dirty="0">
                <a:solidFill>
                  <a:schemeClr val="tx1"/>
                </a:solidFill>
              </a:rPr>
              <a:t>Discussion!</a:t>
            </a:r>
          </a:p>
        </p:txBody>
      </p:sp>
    </p:spTree>
    <p:extLst>
      <p:ext uri="{BB962C8B-B14F-4D97-AF65-F5344CB8AC3E}">
        <p14:creationId xmlns:p14="http://schemas.microsoft.com/office/powerpoint/2010/main" val="4266284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1DE076-77DA-E842-BACE-8D7AF2DCD058}"/>
              </a:ext>
            </a:extLst>
          </p:cNvPr>
          <p:cNvSpPr>
            <a:spLocks noGrp="1"/>
          </p:cNvSpPr>
          <p:nvPr>
            <p:ph type="title"/>
          </p:nvPr>
        </p:nvSpPr>
        <p:spPr/>
        <p:txBody>
          <a:bodyPr/>
          <a:lstStyle/>
          <a:p>
            <a:r>
              <a:rPr lang="en-US" dirty="0"/>
              <a:t>Warblers</a:t>
            </a:r>
          </a:p>
        </p:txBody>
      </p:sp>
      <p:pic>
        <p:nvPicPr>
          <p:cNvPr id="5" name="Content Placeholder 4" descr="A small bird perched on a wooden post&#10;&#10;Description automatically generated">
            <a:extLst>
              <a:ext uri="{FF2B5EF4-FFF2-40B4-BE49-F238E27FC236}">
                <a16:creationId xmlns:a16="http://schemas.microsoft.com/office/drawing/2014/main" xmlns="" id="{9B78318D-C2BD-CA4F-A4BA-EEA11871B732}"/>
              </a:ext>
            </a:extLst>
          </p:cNvPr>
          <p:cNvPicPr>
            <a:picLocks noGrp="1" noChangeAspect="1"/>
          </p:cNvPicPr>
          <p:nvPr>
            <p:ph idx="1"/>
          </p:nvPr>
        </p:nvPicPr>
        <p:blipFill>
          <a:blip r:embed="rId3"/>
          <a:stretch>
            <a:fillRect/>
          </a:stretch>
        </p:blipFill>
        <p:spPr>
          <a:xfrm>
            <a:off x="48827" y="178904"/>
            <a:ext cx="9074427" cy="6049617"/>
          </a:xfrm>
        </p:spPr>
      </p:pic>
      <p:sp>
        <p:nvSpPr>
          <p:cNvPr id="6" name="TextBox 5">
            <a:extLst>
              <a:ext uri="{FF2B5EF4-FFF2-40B4-BE49-F238E27FC236}">
                <a16:creationId xmlns:a16="http://schemas.microsoft.com/office/drawing/2014/main" xmlns="" id="{296F0A16-C8FE-BC4C-B898-47C0C44105A8}"/>
              </a:ext>
            </a:extLst>
          </p:cNvPr>
          <p:cNvSpPr txBox="1"/>
          <p:nvPr/>
        </p:nvSpPr>
        <p:spPr>
          <a:xfrm>
            <a:off x="3219290" y="2983936"/>
            <a:ext cx="2705421" cy="923330"/>
          </a:xfrm>
          <a:prstGeom prst="rect">
            <a:avLst/>
          </a:prstGeom>
          <a:noFill/>
        </p:spPr>
        <p:txBody>
          <a:bodyPr wrap="none" rtlCol="0">
            <a:spAutoFit/>
          </a:bodyPr>
          <a:lstStyle/>
          <a:p>
            <a:pPr algn="ctr"/>
            <a:r>
              <a:rPr lang="en-US" sz="1350" dirty="0"/>
              <a:t>Study the body shape of these birds</a:t>
            </a:r>
          </a:p>
          <a:p>
            <a:pPr algn="ctr"/>
            <a:r>
              <a:rPr lang="en-US" sz="1350" dirty="0"/>
              <a:t>Pointed bill</a:t>
            </a:r>
          </a:p>
          <a:p>
            <a:pPr algn="ctr"/>
            <a:r>
              <a:rPr lang="en-US" sz="1350" dirty="0"/>
              <a:t>Longish thin tail</a:t>
            </a:r>
          </a:p>
          <a:p>
            <a:pPr algn="ctr"/>
            <a:r>
              <a:rPr lang="en-US" sz="1350" dirty="0"/>
              <a:t>Wing shape</a:t>
            </a:r>
          </a:p>
        </p:txBody>
      </p:sp>
    </p:spTree>
    <p:extLst>
      <p:ext uri="{BB962C8B-B14F-4D97-AF65-F5344CB8AC3E}">
        <p14:creationId xmlns:p14="http://schemas.microsoft.com/office/powerpoint/2010/main" val="4064287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Parts of a Bird</a:t>
            </a:r>
          </a:p>
        </p:txBody>
      </p:sp>
      <p:pic>
        <p:nvPicPr>
          <p:cNvPr id="6" name="Picture 5" descr="birds_body_par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0800"/>
            <a:ext cx="7620000" cy="6756400"/>
          </a:xfrm>
          <a:prstGeom prst="rect">
            <a:avLst/>
          </a:prstGeom>
        </p:spPr>
      </p:pic>
    </p:spTree>
    <p:extLst>
      <p:ext uri="{BB962C8B-B14F-4D97-AF65-F5344CB8AC3E}">
        <p14:creationId xmlns:p14="http://schemas.microsoft.com/office/powerpoint/2010/main" val="1686494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ock of birds sitting on a branch&#10;&#10;Description automatically generated">
            <a:extLst>
              <a:ext uri="{FF2B5EF4-FFF2-40B4-BE49-F238E27FC236}">
                <a16:creationId xmlns:a16="http://schemas.microsoft.com/office/drawing/2014/main" xmlns="" id="{1A3231E5-407D-B84E-8585-1ED354CF834D}"/>
              </a:ext>
            </a:extLst>
          </p:cNvPr>
          <p:cNvPicPr>
            <a:picLocks noChangeAspect="1"/>
          </p:cNvPicPr>
          <p:nvPr/>
        </p:nvPicPr>
        <p:blipFill>
          <a:blip r:embed="rId2"/>
          <a:stretch>
            <a:fillRect/>
          </a:stretch>
        </p:blipFill>
        <p:spPr>
          <a:xfrm>
            <a:off x="24847" y="397565"/>
            <a:ext cx="9402418" cy="6268278"/>
          </a:xfrm>
          <a:prstGeom prst="rect">
            <a:avLst/>
          </a:prstGeom>
        </p:spPr>
      </p:pic>
      <p:sp>
        <p:nvSpPr>
          <p:cNvPr id="6" name="TextBox 5">
            <a:extLst>
              <a:ext uri="{FF2B5EF4-FFF2-40B4-BE49-F238E27FC236}">
                <a16:creationId xmlns:a16="http://schemas.microsoft.com/office/drawing/2014/main" xmlns="" id="{3FBBBA38-97B5-0446-9DE8-DC89B31F7B0B}"/>
              </a:ext>
            </a:extLst>
          </p:cNvPr>
          <p:cNvSpPr txBox="1"/>
          <p:nvPr/>
        </p:nvSpPr>
        <p:spPr>
          <a:xfrm>
            <a:off x="2670664" y="3336681"/>
            <a:ext cx="4012509" cy="300082"/>
          </a:xfrm>
          <a:prstGeom prst="rect">
            <a:avLst/>
          </a:prstGeom>
          <a:noFill/>
        </p:spPr>
        <p:txBody>
          <a:bodyPr wrap="none" rtlCol="0">
            <a:spAutoFit/>
          </a:bodyPr>
          <a:lstStyle/>
          <a:p>
            <a:r>
              <a:rPr lang="en-US" sz="1350" dirty="0"/>
              <a:t>Body shape, bill shape, chunky nature, how they move</a:t>
            </a:r>
          </a:p>
        </p:txBody>
      </p:sp>
    </p:spTree>
    <p:extLst>
      <p:ext uri="{BB962C8B-B14F-4D97-AF65-F5344CB8AC3E}">
        <p14:creationId xmlns:p14="http://schemas.microsoft.com/office/powerpoint/2010/main" val="1417511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bird perched on a tree branch&#10;&#10;Description automatically generated">
            <a:extLst>
              <a:ext uri="{FF2B5EF4-FFF2-40B4-BE49-F238E27FC236}">
                <a16:creationId xmlns:a16="http://schemas.microsoft.com/office/drawing/2014/main" xmlns="" id="{BC3C780F-BE87-094C-AAFF-CF84A1939EEB}"/>
              </a:ext>
            </a:extLst>
          </p:cNvPr>
          <p:cNvPicPr>
            <a:picLocks noChangeAspect="1"/>
          </p:cNvPicPr>
          <p:nvPr/>
        </p:nvPicPr>
        <p:blipFill>
          <a:blip r:embed="rId5"/>
          <a:stretch>
            <a:fillRect/>
          </a:stretch>
        </p:blipFill>
        <p:spPr>
          <a:xfrm>
            <a:off x="71437" y="0"/>
            <a:ext cx="9001125" cy="6858000"/>
          </a:xfrm>
          <a:prstGeom prst="rect">
            <a:avLst/>
          </a:prstGeom>
        </p:spPr>
      </p:pic>
      <p:pic>
        <p:nvPicPr>
          <p:cNvPr id="2" name="Pacific-slope Flycatcher 1 Song.mp3">
            <a:hlinkClick r:id="" action="ppaction://media"/>
            <a:extLst>
              <a:ext uri="{FF2B5EF4-FFF2-40B4-BE49-F238E27FC236}">
                <a16:creationId xmlns:a16="http://schemas.microsoft.com/office/drawing/2014/main" xmlns="" id="{45067CA9-D058-934F-8018-C5078023BC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480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2-16 at 12.1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962" y="0"/>
            <a:ext cx="3706080" cy="3390900"/>
          </a:xfrm>
          <a:prstGeom prst="rect">
            <a:avLst/>
          </a:prstGeom>
        </p:spPr>
      </p:pic>
      <p:pic>
        <p:nvPicPr>
          <p:cNvPr id="3" name="Picture 2" descr="Screen Shot 2019-02-16 at 12.19.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14900" cy="3435296"/>
          </a:xfrm>
          <a:prstGeom prst="rect">
            <a:avLst/>
          </a:prstGeom>
        </p:spPr>
      </p:pic>
      <p:pic>
        <p:nvPicPr>
          <p:cNvPr id="5" name="Picture 4" descr="Screen Shot 2019-02-16 at 12.2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3435296"/>
            <a:ext cx="4112581" cy="3305612"/>
          </a:xfrm>
          <a:prstGeom prst="rect">
            <a:avLst/>
          </a:prstGeom>
        </p:spPr>
      </p:pic>
      <p:pic>
        <p:nvPicPr>
          <p:cNvPr id="4" name="Picture 3">
            <a:extLst>
              <a:ext uri="{FF2B5EF4-FFF2-40B4-BE49-F238E27FC236}">
                <a16:creationId xmlns:a16="http://schemas.microsoft.com/office/drawing/2014/main" xmlns="" id="{078DFC64-1261-BA43-8EAE-CE697AE73E23}"/>
              </a:ext>
            </a:extLst>
          </p:cNvPr>
          <p:cNvPicPr>
            <a:picLocks noChangeAspect="1"/>
          </p:cNvPicPr>
          <p:nvPr/>
        </p:nvPicPr>
        <p:blipFill>
          <a:blip r:embed="rId6"/>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xmlns="" id="{A3FD87B4-1409-B746-B223-33C68BF13279}"/>
              </a:ext>
            </a:extLst>
          </p:cNvPr>
          <p:cNvSpPr txBox="1"/>
          <p:nvPr/>
        </p:nvSpPr>
        <p:spPr>
          <a:xfrm flipH="1">
            <a:off x="363219" y="495300"/>
            <a:ext cx="309881" cy="369332"/>
          </a:xfrm>
          <a:prstGeom prst="rect">
            <a:avLst/>
          </a:prstGeom>
          <a:noFill/>
        </p:spPr>
        <p:txBody>
          <a:bodyPr wrap="square" rtlCol="0">
            <a:spAutoFit/>
          </a:bodyPr>
          <a:lstStyle/>
          <a:p>
            <a:r>
              <a:rPr lang="en-US" dirty="0">
                <a:solidFill>
                  <a:schemeClr val="bg1"/>
                </a:solidFill>
              </a:rPr>
              <a:t>A</a:t>
            </a:r>
          </a:p>
        </p:txBody>
      </p:sp>
      <p:sp>
        <p:nvSpPr>
          <p:cNvPr id="7" name="TextBox 6">
            <a:extLst>
              <a:ext uri="{FF2B5EF4-FFF2-40B4-BE49-F238E27FC236}">
                <a16:creationId xmlns:a16="http://schemas.microsoft.com/office/drawing/2014/main" xmlns="" id="{7E3AD662-4838-FE4B-B1C3-A5D421C576C7}"/>
              </a:ext>
            </a:extLst>
          </p:cNvPr>
          <p:cNvSpPr txBox="1"/>
          <p:nvPr/>
        </p:nvSpPr>
        <p:spPr>
          <a:xfrm>
            <a:off x="5791200" y="2489200"/>
            <a:ext cx="309700" cy="369332"/>
          </a:xfrm>
          <a:prstGeom prst="rect">
            <a:avLst/>
          </a:prstGeom>
          <a:noFill/>
        </p:spPr>
        <p:txBody>
          <a:bodyPr wrap="none" rtlCol="0">
            <a:spAutoFit/>
          </a:bodyPr>
          <a:lstStyle/>
          <a:p>
            <a:r>
              <a:rPr lang="en-US" dirty="0">
                <a:solidFill>
                  <a:schemeClr val="bg1"/>
                </a:solidFill>
              </a:rPr>
              <a:t>B</a:t>
            </a:r>
          </a:p>
        </p:txBody>
      </p:sp>
      <p:sp>
        <p:nvSpPr>
          <p:cNvPr id="8" name="TextBox 7">
            <a:extLst>
              <a:ext uri="{FF2B5EF4-FFF2-40B4-BE49-F238E27FC236}">
                <a16:creationId xmlns:a16="http://schemas.microsoft.com/office/drawing/2014/main" xmlns="" id="{5237A5DD-15C4-4A48-8D94-3CA81440DD60}"/>
              </a:ext>
            </a:extLst>
          </p:cNvPr>
          <p:cNvSpPr txBox="1"/>
          <p:nvPr/>
        </p:nvSpPr>
        <p:spPr>
          <a:xfrm>
            <a:off x="584200" y="4064000"/>
            <a:ext cx="308098" cy="369332"/>
          </a:xfrm>
          <a:prstGeom prst="rect">
            <a:avLst/>
          </a:prstGeom>
          <a:noFill/>
        </p:spPr>
        <p:txBody>
          <a:bodyPr wrap="none" rtlCol="0">
            <a:spAutoFit/>
          </a:bodyPr>
          <a:lstStyle/>
          <a:p>
            <a:r>
              <a:rPr lang="en-US" dirty="0">
                <a:solidFill>
                  <a:schemeClr val="bg1"/>
                </a:solidFill>
              </a:rPr>
              <a:t>C</a:t>
            </a:r>
          </a:p>
        </p:txBody>
      </p:sp>
      <p:sp>
        <p:nvSpPr>
          <p:cNvPr id="9" name="TextBox 8">
            <a:extLst>
              <a:ext uri="{FF2B5EF4-FFF2-40B4-BE49-F238E27FC236}">
                <a16:creationId xmlns:a16="http://schemas.microsoft.com/office/drawing/2014/main" xmlns="" id="{38BB82DA-C5DC-784A-9185-B686EEADD999}"/>
              </a:ext>
            </a:extLst>
          </p:cNvPr>
          <p:cNvSpPr txBox="1"/>
          <p:nvPr/>
        </p:nvSpPr>
        <p:spPr>
          <a:xfrm>
            <a:off x="5029200" y="4064000"/>
            <a:ext cx="3130985" cy="923330"/>
          </a:xfrm>
          <a:prstGeom prst="rect">
            <a:avLst/>
          </a:prstGeom>
          <a:noFill/>
        </p:spPr>
        <p:txBody>
          <a:bodyPr wrap="none" rtlCol="0">
            <a:spAutoFit/>
          </a:bodyPr>
          <a:lstStyle/>
          <a:p>
            <a:r>
              <a:rPr lang="en-US" dirty="0"/>
              <a:t>A – in suburban neighborhoods</a:t>
            </a:r>
          </a:p>
          <a:p>
            <a:r>
              <a:rPr lang="en-US" dirty="0"/>
              <a:t>B – in wetlands</a:t>
            </a:r>
          </a:p>
          <a:p>
            <a:r>
              <a:rPr lang="en-US" dirty="0"/>
              <a:t>C – in mature forests</a:t>
            </a:r>
          </a:p>
        </p:txBody>
      </p:sp>
    </p:spTree>
    <p:extLst>
      <p:ext uri="{BB962C8B-B14F-4D97-AF65-F5344CB8AC3E}">
        <p14:creationId xmlns:p14="http://schemas.microsoft.com/office/powerpoint/2010/main" val="3996225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4E741-ED57-ED40-AD29-B555BF9B94A5}"/>
              </a:ext>
            </a:extLst>
          </p:cNvPr>
          <p:cNvSpPr>
            <a:spLocks noGrp="1"/>
          </p:cNvSpPr>
          <p:nvPr>
            <p:ph type="title" idx="4294967295"/>
          </p:nvPr>
        </p:nvSpPr>
        <p:spPr>
          <a:xfrm>
            <a:off x="0" y="1131094"/>
            <a:ext cx="7886700" cy="994172"/>
          </a:xfrm>
        </p:spPr>
        <p:txBody>
          <a:bodyPr/>
          <a:lstStyle/>
          <a:p>
            <a:pPr algn="ctr"/>
            <a:r>
              <a:rPr lang="en-US" dirty="0"/>
              <a:t>European Starling</a:t>
            </a:r>
          </a:p>
        </p:txBody>
      </p:sp>
      <p:pic>
        <p:nvPicPr>
          <p:cNvPr id="5" name="Picture 4" descr="A flock of seagulls standing on a wooden post&#10;&#10;Description automatically generated">
            <a:extLst>
              <a:ext uri="{FF2B5EF4-FFF2-40B4-BE49-F238E27FC236}">
                <a16:creationId xmlns:a16="http://schemas.microsoft.com/office/drawing/2014/main" xmlns="" id="{C1913975-00F5-5B4C-886E-1C398860BB2C}"/>
              </a:ext>
            </a:extLst>
          </p:cNvPr>
          <p:cNvPicPr>
            <a:picLocks noChangeAspect="1"/>
          </p:cNvPicPr>
          <p:nvPr/>
        </p:nvPicPr>
        <p:blipFill>
          <a:blip r:embed="rId5"/>
          <a:stretch>
            <a:fillRect/>
          </a:stretch>
        </p:blipFill>
        <p:spPr>
          <a:xfrm>
            <a:off x="152399" y="61686"/>
            <a:ext cx="8925339" cy="6800258"/>
          </a:xfrm>
          <a:prstGeom prst="rect">
            <a:avLst/>
          </a:prstGeom>
        </p:spPr>
      </p:pic>
      <p:pic>
        <p:nvPicPr>
          <p:cNvPr id="3" name="European Starling 1 Song.mp3">
            <a:hlinkClick r:id="" action="ppaction://media"/>
            <a:extLst>
              <a:ext uri="{FF2B5EF4-FFF2-40B4-BE49-F238E27FC236}">
                <a16:creationId xmlns:a16="http://schemas.microsoft.com/office/drawing/2014/main" xmlns="" id="{5A714E5D-A94A-7B4D-A2E3-4D383C2922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48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485900" y="872212"/>
            <a:ext cx="6172200" cy="596934"/>
          </a:xfrm>
        </p:spPr>
        <p:txBody>
          <a:bodyPr>
            <a:normAutofit fontScale="90000"/>
          </a:bodyPr>
          <a:lstStyle/>
          <a:p>
            <a:r>
              <a:rPr lang="en-US" dirty="0"/>
              <a:t>Red-winged Blackbird</a:t>
            </a:r>
          </a:p>
        </p:txBody>
      </p:sp>
      <p:pic>
        <p:nvPicPr>
          <p:cNvPr id="5" name="Picture 4" descr="Screen Shot 2018-10-29 at 4.59.12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1" y="1469147"/>
            <a:ext cx="2610823" cy="2558606"/>
          </a:xfrm>
          <a:prstGeom prst="rect">
            <a:avLst/>
          </a:prstGeom>
        </p:spPr>
      </p:pic>
      <p:pic>
        <p:nvPicPr>
          <p:cNvPr id="6" name="Picture 5" descr="Screen Shot 2018-10-29 at 4.59.30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0117" y="1469147"/>
            <a:ext cx="3600884" cy="2649109"/>
          </a:xfrm>
          <a:prstGeom prst="rect">
            <a:avLst/>
          </a:prstGeom>
        </p:spPr>
      </p:pic>
      <p:pic>
        <p:nvPicPr>
          <p:cNvPr id="7" name="Picture 6" descr="Screen Shot 2018-10-29 at 4.59.56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4377" y="3944223"/>
            <a:ext cx="2255913" cy="2056527"/>
          </a:xfrm>
          <a:prstGeom prst="rect">
            <a:avLst/>
          </a:prstGeom>
        </p:spPr>
      </p:pic>
      <p:pic>
        <p:nvPicPr>
          <p:cNvPr id="8" name="Picture 7" descr="Screen Shot 2018-10-29 at 5.00.23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5717028" y="4027752"/>
            <a:ext cx="2283972" cy="2184669"/>
          </a:xfrm>
          <a:prstGeom prst="rect">
            <a:avLst/>
          </a:prstGeom>
        </p:spPr>
      </p:pic>
      <p:pic>
        <p:nvPicPr>
          <p:cNvPr id="2" name="Red-winged Blackbird 1 Song.mp3">
            <a:hlinkClick r:id="" action="ppaction://media"/>
            <a:extLst>
              <a:ext uri="{FF2B5EF4-FFF2-40B4-BE49-F238E27FC236}">
                <a16:creationId xmlns:a16="http://schemas.microsoft.com/office/drawing/2014/main" xmlns="" id="{D339478D-5B1E-9F42-8901-C1584C8999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453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E1C27C-F0E5-A44A-82B9-9001BFA153E0}"/>
              </a:ext>
            </a:extLst>
          </p:cNvPr>
          <p:cNvSpPr>
            <a:spLocks noGrp="1"/>
          </p:cNvSpPr>
          <p:nvPr>
            <p:ph type="title" idx="4294967295"/>
          </p:nvPr>
        </p:nvSpPr>
        <p:spPr>
          <a:xfrm>
            <a:off x="0" y="1131094"/>
            <a:ext cx="7886700" cy="994172"/>
          </a:xfrm>
        </p:spPr>
        <p:txBody>
          <a:bodyPr/>
          <a:lstStyle/>
          <a:p>
            <a:pPr algn="ctr"/>
            <a:r>
              <a:rPr lang="en-US" dirty="0"/>
              <a:t>Common Bushtit</a:t>
            </a:r>
          </a:p>
        </p:txBody>
      </p:sp>
      <p:pic>
        <p:nvPicPr>
          <p:cNvPr id="5" name="Picture 4" descr="A small bird perched on a branch&#10;&#10;Description automatically generated">
            <a:extLst>
              <a:ext uri="{FF2B5EF4-FFF2-40B4-BE49-F238E27FC236}">
                <a16:creationId xmlns:a16="http://schemas.microsoft.com/office/drawing/2014/main" xmlns="" id="{34AC02B9-B430-8449-873E-529EBF962908}"/>
              </a:ext>
            </a:extLst>
          </p:cNvPr>
          <p:cNvPicPr>
            <a:picLocks noChangeAspect="1"/>
          </p:cNvPicPr>
          <p:nvPr/>
        </p:nvPicPr>
        <p:blipFill>
          <a:blip r:embed="rId3"/>
          <a:stretch>
            <a:fillRect/>
          </a:stretch>
        </p:blipFill>
        <p:spPr>
          <a:xfrm>
            <a:off x="185530" y="20667"/>
            <a:ext cx="8819322" cy="6719483"/>
          </a:xfrm>
          <a:prstGeom prst="rect">
            <a:avLst/>
          </a:prstGeom>
        </p:spPr>
      </p:pic>
    </p:spTree>
    <p:extLst>
      <p:ext uri="{BB962C8B-B14F-4D97-AF65-F5344CB8AC3E}">
        <p14:creationId xmlns:p14="http://schemas.microsoft.com/office/powerpoint/2010/main" val="387048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9-28 at 4.20.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2892403"/>
            <a:ext cx="8801100" cy="3822700"/>
          </a:xfrm>
          <a:prstGeom prst="rect">
            <a:avLst/>
          </a:prstGeom>
        </p:spPr>
      </p:pic>
      <p:sp>
        <p:nvSpPr>
          <p:cNvPr id="2" name="Title 1"/>
          <p:cNvSpPr>
            <a:spLocks noGrp="1"/>
          </p:cNvSpPr>
          <p:nvPr>
            <p:ph type="title"/>
          </p:nvPr>
        </p:nvSpPr>
        <p:spPr/>
        <p:txBody>
          <a:bodyPr/>
          <a:lstStyle/>
          <a:p>
            <a:r>
              <a:rPr lang="en-US" dirty="0"/>
              <a:t>Size – The Bird Yardstick</a:t>
            </a:r>
          </a:p>
        </p:txBody>
      </p:sp>
      <p:sp>
        <p:nvSpPr>
          <p:cNvPr id="3" name="Content Placeholder 2"/>
          <p:cNvSpPr>
            <a:spLocks noGrp="1"/>
          </p:cNvSpPr>
          <p:nvPr>
            <p:ph idx="1"/>
          </p:nvPr>
        </p:nvSpPr>
        <p:spPr/>
        <p:txBody>
          <a:bodyPr/>
          <a:lstStyle/>
          <a:p>
            <a:r>
              <a:rPr lang="en-US" dirty="0"/>
              <a:t>Don’t focus on Plumage Detail</a:t>
            </a:r>
          </a:p>
          <a:p>
            <a:r>
              <a:rPr lang="en-US" dirty="0"/>
              <a:t>Practice on Common Birds</a:t>
            </a:r>
          </a:p>
          <a:p>
            <a:r>
              <a:rPr lang="en-US" dirty="0"/>
              <a:t>Put bird into a group of birds, family</a:t>
            </a:r>
          </a:p>
          <a:p>
            <a:r>
              <a:rPr lang="en-US" dirty="0"/>
              <a:t>Size comparison</a:t>
            </a:r>
            <a:r>
              <a:rPr lang="en-US" baseline="0" dirty="0"/>
              <a:t> is key</a:t>
            </a:r>
          </a:p>
        </p:txBody>
      </p:sp>
    </p:spTree>
    <p:extLst>
      <p:ext uri="{BB962C8B-B14F-4D97-AF65-F5344CB8AC3E}">
        <p14:creationId xmlns:p14="http://schemas.microsoft.com/office/powerpoint/2010/main" val="1905482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a:t>
            </a:r>
          </a:p>
        </p:txBody>
      </p:sp>
      <p:sp>
        <p:nvSpPr>
          <p:cNvPr id="3" name="Content Placeholder 2"/>
          <p:cNvSpPr>
            <a:spLocks noGrp="1"/>
          </p:cNvSpPr>
          <p:nvPr>
            <p:ph idx="1"/>
          </p:nvPr>
        </p:nvSpPr>
        <p:spPr/>
        <p:txBody>
          <a:bodyPr/>
          <a:lstStyle/>
          <a:p>
            <a:r>
              <a:rPr lang="en-US" dirty="0"/>
              <a:t>Overall impressions</a:t>
            </a:r>
          </a:p>
          <a:p>
            <a:r>
              <a:rPr lang="en-US" dirty="0"/>
              <a:t>Key into</a:t>
            </a:r>
          </a:p>
          <a:p>
            <a:pPr lvl="1"/>
            <a:r>
              <a:rPr lang="en-US" dirty="0"/>
              <a:t>Head</a:t>
            </a:r>
          </a:p>
          <a:p>
            <a:pPr lvl="1"/>
            <a:r>
              <a:rPr lang="en-US" dirty="0"/>
              <a:t>Bill length and shape</a:t>
            </a:r>
          </a:p>
          <a:p>
            <a:pPr lvl="1"/>
            <a:r>
              <a:rPr lang="en-US" dirty="0"/>
              <a:t>Wing length</a:t>
            </a:r>
          </a:p>
          <a:p>
            <a:pPr lvl="1"/>
            <a:r>
              <a:rPr lang="en-US" dirty="0"/>
              <a:t>Tail length</a:t>
            </a:r>
          </a:p>
          <a:p>
            <a:pPr lvl="1"/>
            <a:r>
              <a:rPr lang="en-US" dirty="0"/>
              <a:t>Wing length </a:t>
            </a:r>
            <a:r>
              <a:rPr lang="en-US" dirty="0" err="1"/>
              <a:t>vs</a:t>
            </a:r>
            <a:r>
              <a:rPr lang="en-US" dirty="0"/>
              <a:t> Tail length</a:t>
            </a:r>
          </a:p>
        </p:txBody>
      </p:sp>
      <p:pic>
        <p:nvPicPr>
          <p:cNvPr id="4" name="Picture 3" descr="Screen Shot 2018-09-29 at 8.48.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0" y="1312774"/>
            <a:ext cx="4110038" cy="1620926"/>
          </a:xfrm>
          <a:prstGeom prst="rect">
            <a:avLst/>
          </a:prstGeom>
        </p:spPr>
      </p:pic>
      <p:pic>
        <p:nvPicPr>
          <p:cNvPr id="5" name="Picture 4" descr="Screen Shot 2018-09-29 at 8.49.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0" y="3133321"/>
            <a:ext cx="4305300" cy="1657753"/>
          </a:xfrm>
          <a:prstGeom prst="rect">
            <a:avLst/>
          </a:prstGeom>
        </p:spPr>
      </p:pic>
      <p:pic>
        <p:nvPicPr>
          <p:cNvPr id="6" name="Picture 5" descr="Screen Shot 2018-09-29 at 8.49.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9038" y="4949850"/>
            <a:ext cx="4068762" cy="1908150"/>
          </a:xfrm>
          <a:prstGeom prst="rect">
            <a:avLst/>
          </a:prstGeom>
        </p:spPr>
      </p:pic>
      <p:pic>
        <p:nvPicPr>
          <p:cNvPr id="7" name="Picture 6" descr="Screen Shot 2018-09-29 at 11.51.5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300" y="5322046"/>
            <a:ext cx="1227138" cy="1535954"/>
          </a:xfrm>
          <a:prstGeom prst="rect">
            <a:avLst/>
          </a:prstGeom>
        </p:spPr>
      </p:pic>
      <p:pic>
        <p:nvPicPr>
          <p:cNvPr id="8" name="Picture 7" descr="Screen Shot 2018-09-29 at 11.53.0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6962" y="5359616"/>
            <a:ext cx="1062038" cy="1546005"/>
          </a:xfrm>
          <a:prstGeom prst="rect">
            <a:avLst/>
          </a:prstGeom>
        </p:spPr>
      </p:pic>
    </p:spTree>
    <p:extLst>
      <p:ext uri="{BB962C8B-B14F-4D97-AF65-F5344CB8AC3E}">
        <p14:creationId xmlns:p14="http://schemas.microsoft.com/office/powerpoint/2010/main" val="328034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ird&#10;&#10;Description automatically generated">
            <a:extLst>
              <a:ext uri="{FF2B5EF4-FFF2-40B4-BE49-F238E27FC236}">
                <a16:creationId xmlns:a16="http://schemas.microsoft.com/office/drawing/2014/main" xmlns="" id="{B03ACC3C-E474-C141-AC33-95B43A744674}"/>
              </a:ext>
            </a:extLst>
          </p:cNvPr>
          <p:cNvPicPr>
            <a:picLocks noChangeAspect="1"/>
          </p:cNvPicPr>
          <p:nvPr/>
        </p:nvPicPr>
        <p:blipFill>
          <a:blip r:embed="rId2"/>
          <a:stretch>
            <a:fillRect/>
          </a:stretch>
        </p:blipFill>
        <p:spPr>
          <a:xfrm>
            <a:off x="298450" y="43037"/>
            <a:ext cx="8547100" cy="6814963"/>
          </a:xfrm>
          <a:prstGeom prst="rect">
            <a:avLst/>
          </a:prstGeom>
        </p:spPr>
      </p:pic>
    </p:spTree>
    <p:extLst>
      <p:ext uri="{BB962C8B-B14F-4D97-AF65-F5344CB8AC3E}">
        <p14:creationId xmlns:p14="http://schemas.microsoft.com/office/powerpoint/2010/main" val="475347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Comparisons within the Bird</a:t>
            </a:r>
          </a:p>
        </p:txBody>
      </p:sp>
      <p:sp>
        <p:nvSpPr>
          <p:cNvPr id="3" name="Content Placeholder 2"/>
          <p:cNvSpPr>
            <a:spLocks noGrp="1"/>
          </p:cNvSpPr>
          <p:nvPr>
            <p:ph idx="1"/>
          </p:nvPr>
        </p:nvSpPr>
        <p:spPr/>
        <p:txBody>
          <a:bodyPr/>
          <a:lstStyle/>
          <a:p>
            <a:r>
              <a:rPr lang="en-US" dirty="0"/>
              <a:t>Compare it to itself</a:t>
            </a:r>
          </a:p>
          <a:p>
            <a:r>
              <a:rPr lang="en-US" dirty="0"/>
              <a:t>Downy &amp; Hairy Woodpecker</a:t>
            </a:r>
          </a:p>
          <a:p>
            <a:r>
              <a:rPr lang="en-US" dirty="0"/>
              <a:t>Length of Wing to Length of Tail</a:t>
            </a:r>
          </a:p>
        </p:txBody>
      </p:sp>
      <p:pic>
        <p:nvPicPr>
          <p:cNvPr id="4" name="Picture 3" descr="Screen Shot 2018-09-29 at 8.42.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3733800"/>
            <a:ext cx="8623300" cy="3124200"/>
          </a:xfrm>
          <a:prstGeom prst="rect">
            <a:avLst/>
          </a:prstGeom>
        </p:spPr>
      </p:pic>
    </p:spTree>
    <p:extLst>
      <p:ext uri="{BB962C8B-B14F-4D97-AF65-F5344CB8AC3E}">
        <p14:creationId xmlns:p14="http://schemas.microsoft.com/office/powerpoint/2010/main" val="328441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Pattern</a:t>
            </a:r>
          </a:p>
        </p:txBody>
      </p:sp>
      <p:sp>
        <p:nvSpPr>
          <p:cNvPr id="3" name="Content Placeholder 2"/>
          <p:cNvSpPr>
            <a:spLocks noGrp="1"/>
          </p:cNvSpPr>
          <p:nvPr>
            <p:ph idx="1"/>
          </p:nvPr>
        </p:nvSpPr>
        <p:spPr/>
        <p:txBody>
          <a:bodyPr/>
          <a:lstStyle/>
          <a:p>
            <a:r>
              <a:rPr lang="en-US" dirty="0"/>
              <a:t>Color attracts us, </a:t>
            </a:r>
          </a:p>
          <a:p>
            <a:r>
              <a:rPr lang="en-US" dirty="0"/>
              <a:t>But focus more on the pattern</a:t>
            </a:r>
          </a:p>
          <a:p>
            <a:pPr lvl="1"/>
            <a:r>
              <a:rPr lang="en-US" dirty="0"/>
              <a:t>Where is the color</a:t>
            </a:r>
          </a:p>
        </p:txBody>
      </p:sp>
      <p:pic>
        <p:nvPicPr>
          <p:cNvPr id="4" name="Picture 3" descr="Pair of Gadwalls-Magnuson Park-Seattle-04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3714750"/>
            <a:ext cx="4508500" cy="2254250"/>
          </a:xfrm>
          <a:prstGeom prst="rect">
            <a:avLst/>
          </a:prstGeom>
        </p:spPr>
      </p:pic>
      <p:pic>
        <p:nvPicPr>
          <p:cNvPr id="5" name="Picture 4" descr="Meadowlark-Conboy National Wildlife Refuge--083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853" y="3584687"/>
            <a:ext cx="3968333" cy="2541476"/>
          </a:xfrm>
          <a:prstGeom prst="rect">
            <a:avLst/>
          </a:prstGeom>
        </p:spPr>
      </p:pic>
    </p:spTree>
    <p:extLst>
      <p:ext uri="{BB962C8B-B14F-4D97-AF65-F5344CB8AC3E}">
        <p14:creationId xmlns:p14="http://schemas.microsoft.com/office/powerpoint/2010/main" val="725462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5360</TotalTime>
  <Words>1332</Words>
  <Application>Microsoft Office PowerPoint</Application>
  <PresentationFormat>On-screen Show (4:3)</PresentationFormat>
  <Paragraphs>385</Paragraphs>
  <Slides>45</Slides>
  <Notes>34</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Office Theme</vt:lpstr>
      <vt:lpstr>Beginning Birding</vt:lpstr>
      <vt:lpstr>You Will Need either or both</vt:lpstr>
      <vt:lpstr>Key Birding Skills</vt:lpstr>
      <vt:lpstr>Parts of a Bird</vt:lpstr>
      <vt:lpstr>Size – The Bird Yardstick</vt:lpstr>
      <vt:lpstr>Shape</vt:lpstr>
      <vt:lpstr>PowerPoint Presentation</vt:lpstr>
      <vt:lpstr>Make Comparisons within the Bird</vt:lpstr>
      <vt:lpstr>Color Pattern</vt:lpstr>
      <vt:lpstr>Field Guides</vt:lpstr>
      <vt:lpstr>Most Important Things</vt:lpstr>
      <vt:lpstr>Head</vt:lpstr>
      <vt:lpstr>Head Features</vt:lpstr>
      <vt:lpstr>Wing Patterns</vt:lpstr>
      <vt:lpstr>Bills</vt:lpstr>
      <vt:lpstr>Understanding Behavior</vt:lpstr>
      <vt:lpstr>Posture</vt:lpstr>
      <vt:lpstr>Foraging Behavior</vt:lpstr>
      <vt:lpstr>Flight Style</vt:lpstr>
      <vt:lpstr>Habitat</vt:lpstr>
      <vt:lpstr>Songs &amp; Calls</vt:lpstr>
      <vt:lpstr>Repetition - Black-capped Chickadee</vt:lpstr>
      <vt:lpstr>Review</vt:lpstr>
      <vt:lpstr>Field Guides – Taxonomic Order</vt:lpstr>
      <vt:lpstr>Merlin</vt:lpstr>
      <vt:lpstr>PowerPoint Presentation</vt:lpstr>
      <vt:lpstr>PowerPoint Presentation</vt:lpstr>
      <vt:lpstr>PowerPoint Presentation</vt:lpstr>
      <vt:lpstr>House Finch</vt:lpstr>
      <vt:lpstr>PowerPoint Presentation</vt:lpstr>
      <vt:lpstr>Using Field Guide</vt:lpstr>
      <vt:lpstr>PowerPoint Presentation</vt:lpstr>
      <vt:lpstr>PowerPoint Presentation</vt:lpstr>
      <vt:lpstr>Opportunities to Bird</vt:lpstr>
      <vt:lpstr>Resources for Bird Identification</vt:lpstr>
      <vt:lpstr>Ten Tips for Watching Birds </vt:lpstr>
      <vt:lpstr>Ten Tips (Part II)</vt:lpstr>
      <vt:lpstr>Questions?</vt:lpstr>
      <vt:lpstr>Warblers</vt:lpstr>
      <vt:lpstr>PowerPoint Presentation</vt:lpstr>
      <vt:lpstr>PowerPoint Presentation</vt:lpstr>
      <vt:lpstr>PowerPoint Presentation</vt:lpstr>
      <vt:lpstr>European Starling</vt:lpstr>
      <vt:lpstr>Red-winged Blackbird</vt:lpstr>
      <vt:lpstr>Common Bushtit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Beginning Birding</dc:title>
  <dc:creator>Thomas Bancroft</dc:creator>
  <cp:lastModifiedBy>Pedersen, Lelia</cp:lastModifiedBy>
  <cp:revision>30</cp:revision>
  <dcterms:created xsi:type="dcterms:W3CDTF">2019-04-19T17:07:21Z</dcterms:created>
  <dcterms:modified xsi:type="dcterms:W3CDTF">2019-05-07T14:55:48Z</dcterms:modified>
</cp:coreProperties>
</file>